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62" r:id="rId2"/>
    <p:sldId id="274" r:id="rId3"/>
    <p:sldId id="275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6FC59-CB5C-4115-8564-C537F58A97D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64CD7-9B3A-4D75-B457-D8136356F639}">
      <dgm:prSet phldrT="[Text]"/>
      <dgm:spPr/>
      <dgm:t>
        <a:bodyPr/>
        <a:lstStyle/>
        <a:p>
          <a:r>
            <a:rPr lang="en-US" dirty="0" smtClean="0"/>
            <a:t>colloquial</a:t>
          </a:r>
          <a:endParaRPr lang="en-US" dirty="0"/>
        </a:p>
      </dgm:t>
    </dgm:pt>
    <dgm:pt modelId="{48123AD1-3258-4653-A386-C3D789D89A00}" type="parTrans" cxnId="{411C7610-DE0F-4FB0-BF79-47BD991164F7}">
      <dgm:prSet/>
      <dgm:spPr/>
      <dgm:t>
        <a:bodyPr/>
        <a:lstStyle/>
        <a:p>
          <a:endParaRPr lang="en-US"/>
        </a:p>
      </dgm:t>
    </dgm:pt>
    <dgm:pt modelId="{26B47E25-36EE-4CD2-8067-975621C11129}" type="sibTrans" cxnId="{411C7610-DE0F-4FB0-BF79-47BD991164F7}">
      <dgm:prSet/>
      <dgm:spPr/>
      <dgm:t>
        <a:bodyPr/>
        <a:lstStyle/>
        <a:p>
          <a:endParaRPr lang="en-US"/>
        </a:p>
      </dgm:t>
    </dgm:pt>
    <dgm:pt modelId="{0D381DF0-67A2-4871-891B-6A55F307716A}">
      <dgm:prSet phldrT="[Text]"/>
      <dgm:spPr/>
      <dgm:t>
        <a:bodyPr/>
        <a:lstStyle/>
        <a:p>
          <a:r>
            <a:rPr lang="en-US" dirty="0" smtClean="0"/>
            <a:t>formal</a:t>
          </a:r>
          <a:endParaRPr lang="en-US" dirty="0"/>
        </a:p>
      </dgm:t>
    </dgm:pt>
    <dgm:pt modelId="{144C0AFC-0EA7-4188-BA4F-8A183A092496}" type="parTrans" cxnId="{4EDD53D5-9A50-4C60-9B25-93B5CA8AD799}">
      <dgm:prSet/>
      <dgm:spPr/>
      <dgm:t>
        <a:bodyPr/>
        <a:lstStyle/>
        <a:p>
          <a:endParaRPr lang="en-US"/>
        </a:p>
      </dgm:t>
    </dgm:pt>
    <dgm:pt modelId="{A9119B3B-24FB-452F-A4CB-CBDE5D6D6753}" type="sibTrans" cxnId="{4EDD53D5-9A50-4C60-9B25-93B5CA8AD799}">
      <dgm:prSet/>
      <dgm:spPr/>
      <dgm:t>
        <a:bodyPr/>
        <a:lstStyle/>
        <a:p>
          <a:endParaRPr lang="en-US"/>
        </a:p>
      </dgm:t>
    </dgm:pt>
    <dgm:pt modelId="{DA406E94-4DC7-463D-96FC-7596361F8AA8}" type="pres">
      <dgm:prSet presAssocID="{1476FC59-CB5C-4115-8564-C537F58A97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6156799-D871-4F7F-B158-2328C2F2697C}" type="pres">
      <dgm:prSet presAssocID="{1476FC59-CB5C-4115-8564-C537F58A97DB}" presName="dot1" presStyleLbl="alignNode1" presStyleIdx="0" presStyleCnt="10"/>
      <dgm:spPr/>
    </dgm:pt>
    <dgm:pt modelId="{F39C2442-56E1-4AF6-9E9A-86D48F80765D}" type="pres">
      <dgm:prSet presAssocID="{1476FC59-CB5C-4115-8564-C537F58A97DB}" presName="dot2" presStyleLbl="alignNode1" presStyleIdx="1" presStyleCnt="10"/>
      <dgm:spPr/>
    </dgm:pt>
    <dgm:pt modelId="{FF5E8D76-3EA6-48D2-9E00-4FCF22F6D576}" type="pres">
      <dgm:prSet presAssocID="{1476FC59-CB5C-4115-8564-C537F58A97DB}" presName="dot3" presStyleLbl="alignNode1" presStyleIdx="2" presStyleCnt="10"/>
      <dgm:spPr/>
    </dgm:pt>
    <dgm:pt modelId="{77616A39-3986-4254-8607-9ABB26A20C9F}" type="pres">
      <dgm:prSet presAssocID="{1476FC59-CB5C-4115-8564-C537F58A97DB}" presName="dotArrow1" presStyleLbl="alignNode1" presStyleIdx="3" presStyleCnt="10"/>
      <dgm:spPr/>
    </dgm:pt>
    <dgm:pt modelId="{7E7F5915-A89D-4369-B404-D2ECEA3FC001}" type="pres">
      <dgm:prSet presAssocID="{1476FC59-CB5C-4115-8564-C537F58A97DB}" presName="dotArrow2" presStyleLbl="alignNode1" presStyleIdx="4" presStyleCnt="10"/>
      <dgm:spPr/>
    </dgm:pt>
    <dgm:pt modelId="{5BDCE83D-D5E7-44E3-9B1E-8C2574DF1896}" type="pres">
      <dgm:prSet presAssocID="{1476FC59-CB5C-4115-8564-C537F58A97DB}" presName="dotArrow3" presStyleLbl="alignNode1" presStyleIdx="5" presStyleCnt="10"/>
      <dgm:spPr/>
    </dgm:pt>
    <dgm:pt modelId="{FE8149A8-AF5F-45E1-96D9-55575B449CDB}" type="pres">
      <dgm:prSet presAssocID="{1476FC59-CB5C-4115-8564-C537F58A97DB}" presName="dotArrow4" presStyleLbl="alignNode1" presStyleIdx="6" presStyleCnt="10"/>
      <dgm:spPr/>
    </dgm:pt>
    <dgm:pt modelId="{A36483AB-65B8-4837-9FA3-D186E824C679}" type="pres">
      <dgm:prSet presAssocID="{1476FC59-CB5C-4115-8564-C537F58A97DB}" presName="dotArrow5" presStyleLbl="alignNode1" presStyleIdx="7" presStyleCnt="10"/>
      <dgm:spPr/>
    </dgm:pt>
    <dgm:pt modelId="{640E2048-1340-4674-8CD0-715A96664EA5}" type="pres">
      <dgm:prSet presAssocID="{1476FC59-CB5C-4115-8564-C537F58A97DB}" presName="dotArrow6" presStyleLbl="alignNode1" presStyleIdx="8" presStyleCnt="10"/>
      <dgm:spPr/>
    </dgm:pt>
    <dgm:pt modelId="{2600FAC5-209D-4035-8049-879C27DDD890}" type="pres">
      <dgm:prSet presAssocID="{1476FC59-CB5C-4115-8564-C537F58A97DB}" presName="dotArrow7" presStyleLbl="alignNode1" presStyleIdx="9" presStyleCnt="10"/>
      <dgm:spPr/>
    </dgm:pt>
    <dgm:pt modelId="{D6FAC879-5091-4D4E-AD0C-443FF91D618D}" type="pres">
      <dgm:prSet presAssocID="{BD164CD7-9B3A-4D75-B457-D8136356F639}" presName="parTx1" presStyleLbl="node1" presStyleIdx="0" presStyleCnt="2"/>
      <dgm:spPr/>
      <dgm:t>
        <a:bodyPr/>
        <a:lstStyle/>
        <a:p>
          <a:endParaRPr lang="en-US"/>
        </a:p>
      </dgm:t>
    </dgm:pt>
    <dgm:pt modelId="{21868797-B1EA-49A1-A581-ECA6B49C0769}" type="pres">
      <dgm:prSet presAssocID="{26B47E25-36EE-4CD2-8067-975621C11129}" presName="picture1" presStyleCnt="0"/>
      <dgm:spPr/>
    </dgm:pt>
    <dgm:pt modelId="{C1628739-11BF-4EED-93DA-C7CF2F8AC87C}" type="pres">
      <dgm:prSet presAssocID="{26B47E25-36EE-4CD2-8067-975621C11129}" presName="imageRepeatNode" presStyleLbl="fgImgPlace1" presStyleIdx="0" presStyleCnt="2"/>
      <dgm:spPr/>
      <dgm:t>
        <a:bodyPr/>
        <a:lstStyle/>
        <a:p>
          <a:endParaRPr lang="en-US"/>
        </a:p>
      </dgm:t>
    </dgm:pt>
    <dgm:pt modelId="{B9F69B89-6D24-423A-A2DA-C558C5FD5F84}" type="pres">
      <dgm:prSet presAssocID="{0D381DF0-67A2-4871-891B-6A55F307716A}" presName="parTx2" presStyleLbl="node1" presStyleIdx="1" presStyleCnt="2"/>
      <dgm:spPr/>
      <dgm:t>
        <a:bodyPr/>
        <a:lstStyle/>
        <a:p>
          <a:endParaRPr lang="en-US"/>
        </a:p>
      </dgm:t>
    </dgm:pt>
    <dgm:pt modelId="{46B02486-1C87-41DF-99A3-941E0D487916}" type="pres">
      <dgm:prSet presAssocID="{A9119B3B-24FB-452F-A4CB-CBDE5D6D6753}" presName="picture2" presStyleCnt="0"/>
      <dgm:spPr/>
    </dgm:pt>
    <dgm:pt modelId="{19D05BAA-25F2-4FB1-AD0C-3A602D3CADDA}" type="pres">
      <dgm:prSet presAssocID="{A9119B3B-24FB-452F-A4CB-CBDE5D6D6753}" presName="imageRepeatNode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411C7610-DE0F-4FB0-BF79-47BD991164F7}" srcId="{1476FC59-CB5C-4115-8564-C537F58A97DB}" destId="{BD164CD7-9B3A-4D75-B457-D8136356F639}" srcOrd="0" destOrd="0" parTransId="{48123AD1-3258-4653-A386-C3D789D89A00}" sibTransId="{26B47E25-36EE-4CD2-8067-975621C11129}"/>
    <dgm:cxn modelId="{DAAC52CB-8FB6-44FD-9BC0-C2C613B4DF4B}" type="presOf" srcId="{26B47E25-36EE-4CD2-8067-975621C11129}" destId="{C1628739-11BF-4EED-93DA-C7CF2F8AC87C}" srcOrd="0" destOrd="0" presId="urn:microsoft.com/office/officeart/2008/layout/AscendingPictureAccentProcess"/>
    <dgm:cxn modelId="{FFB7A043-B2B3-4D1B-9B6B-DB44F3754466}" type="presOf" srcId="{BD164CD7-9B3A-4D75-B457-D8136356F639}" destId="{D6FAC879-5091-4D4E-AD0C-443FF91D618D}" srcOrd="0" destOrd="0" presId="urn:microsoft.com/office/officeart/2008/layout/AscendingPictureAccentProcess"/>
    <dgm:cxn modelId="{718D9B85-A1C7-4FAD-8ABE-745F73D21057}" type="presOf" srcId="{1476FC59-CB5C-4115-8564-C537F58A97DB}" destId="{DA406E94-4DC7-463D-96FC-7596361F8AA8}" srcOrd="0" destOrd="0" presId="urn:microsoft.com/office/officeart/2008/layout/AscendingPictureAccentProcess"/>
    <dgm:cxn modelId="{2B4F8D75-2D75-48ED-96FA-5E806E3F414D}" type="presOf" srcId="{A9119B3B-24FB-452F-A4CB-CBDE5D6D6753}" destId="{19D05BAA-25F2-4FB1-AD0C-3A602D3CADDA}" srcOrd="0" destOrd="0" presId="urn:microsoft.com/office/officeart/2008/layout/AscendingPictureAccentProcess"/>
    <dgm:cxn modelId="{4EDD53D5-9A50-4C60-9B25-93B5CA8AD799}" srcId="{1476FC59-CB5C-4115-8564-C537F58A97DB}" destId="{0D381DF0-67A2-4871-891B-6A55F307716A}" srcOrd="1" destOrd="0" parTransId="{144C0AFC-0EA7-4188-BA4F-8A183A092496}" sibTransId="{A9119B3B-24FB-452F-A4CB-CBDE5D6D6753}"/>
    <dgm:cxn modelId="{BBF88524-45A1-4EE5-9D7C-861518E25D6F}" type="presOf" srcId="{0D381DF0-67A2-4871-891B-6A55F307716A}" destId="{B9F69B89-6D24-423A-A2DA-C558C5FD5F84}" srcOrd="0" destOrd="0" presId="urn:microsoft.com/office/officeart/2008/layout/AscendingPictureAccentProcess"/>
    <dgm:cxn modelId="{83538E69-5CDA-4E77-A750-6C38E8ED6DA3}" type="presParOf" srcId="{DA406E94-4DC7-463D-96FC-7596361F8AA8}" destId="{06156799-D871-4F7F-B158-2328C2F2697C}" srcOrd="0" destOrd="0" presId="urn:microsoft.com/office/officeart/2008/layout/AscendingPictureAccentProcess"/>
    <dgm:cxn modelId="{BE4F1416-2B1F-4D9D-A664-D2695176ADDF}" type="presParOf" srcId="{DA406E94-4DC7-463D-96FC-7596361F8AA8}" destId="{F39C2442-56E1-4AF6-9E9A-86D48F80765D}" srcOrd="1" destOrd="0" presId="urn:microsoft.com/office/officeart/2008/layout/AscendingPictureAccentProcess"/>
    <dgm:cxn modelId="{EDAFBBA4-E2F1-4FED-A529-8ACF27599F53}" type="presParOf" srcId="{DA406E94-4DC7-463D-96FC-7596361F8AA8}" destId="{FF5E8D76-3EA6-48D2-9E00-4FCF22F6D576}" srcOrd="2" destOrd="0" presId="urn:microsoft.com/office/officeart/2008/layout/AscendingPictureAccentProcess"/>
    <dgm:cxn modelId="{9AE6B30E-1B3E-4F7E-BE83-840375129950}" type="presParOf" srcId="{DA406E94-4DC7-463D-96FC-7596361F8AA8}" destId="{77616A39-3986-4254-8607-9ABB26A20C9F}" srcOrd="3" destOrd="0" presId="urn:microsoft.com/office/officeart/2008/layout/AscendingPictureAccentProcess"/>
    <dgm:cxn modelId="{FB2128C0-0DB2-4DEA-ABA2-858AD1E1B9FE}" type="presParOf" srcId="{DA406E94-4DC7-463D-96FC-7596361F8AA8}" destId="{7E7F5915-A89D-4369-B404-D2ECEA3FC001}" srcOrd="4" destOrd="0" presId="urn:microsoft.com/office/officeart/2008/layout/AscendingPictureAccentProcess"/>
    <dgm:cxn modelId="{8767D9D9-9529-4923-9C6D-EA425EA81561}" type="presParOf" srcId="{DA406E94-4DC7-463D-96FC-7596361F8AA8}" destId="{5BDCE83D-D5E7-44E3-9B1E-8C2574DF1896}" srcOrd="5" destOrd="0" presId="urn:microsoft.com/office/officeart/2008/layout/AscendingPictureAccentProcess"/>
    <dgm:cxn modelId="{B8F43B7C-13FE-4B21-B08B-E2472A52D12F}" type="presParOf" srcId="{DA406E94-4DC7-463D-96FC-7596361F8AA8}" destId="{FE8149A8-AF5F-45E1-96D9-55575B449CDB}" srcOrd="6" destOrd="0" presId="urn:microsoft.com/office/officeart/2008/layout/AscendingPictureAccentProcess"/>
    <dgm:cxn modelId="{718015A4-D17C-4514-A96D-4FD728DEEABF}" type="presParOf" srcId="{DA406E94-4DC7-463D-96FC-7596361F8AA8}" destId="{A36483AB-65B8-4837-9FA3-D186E824C679}" srcOrd="7" destOrd="0" presId="urn:microsoft.com/office/officeart/2008/layout/AscendingPictureAccentProcess"/>
    <dgm:cxn modelId="{833F8C99-9CC6-4346-BACC-2CEC2B84F7D7}" type="presParOf" srcId="{DA406E94-4DC7-463D-96FC-7596361F8AA8}" destId="{640E2048-1340-4674-8CD0-715A96664EA5}" srcOrd="8" destOrd="0" presId="urn:microsoft.com/office/officeart/2008/layout/AscendingPictureAccentProcess"/>
    <dgm:cxn modelId="{AE0A7698-0A25-4933-B16E-4A6F100BFAF6}" type="presParOf" srcId="{DA406E94-4DC7-463D-96FC-7596361F8AA8}" destId="{2600FAC5-209D-4035-8049-879C27DDD890}" srcOrd="9" destOrd="0" presId="urn:microsoft.com/office/officeart/2008/layout/AscendingPictureAccentProcess"/>
    <dgm:cxn modelId="{2D19D830-0825-4162-A03E-CB33BCE0695C}" type="presParOf" srcId="{DA406E94-4DC7-463D-96FC-7596361F8AA8}" destId="{D6FAC879-5091-4D4E-AD0C-443FF91D618D}" srcOrd="10" destOrd="0" presId="urn:microsoft.com/office/officeart/2008/layout/AscendingPictureAccentProcess"/>
    <dgm:cxn modelId="{03F6B635-4457-49F2-9E12-C3DC7787A584}" type="presParOf" srcId="{DA406E94-4DC7-463D-96FC-7596361F8AA8}" destId="{21868797-B1EA-49A1-A581-ECA6B49C0769}" srcOrd="11" destOrd="0" presId="urn:microsoft.com/office/officeart/2008/layout/AscendingPictureAccentProcess"/>
    <dgm:cxn modelId="{5FF6105F-7DA9-4C89-8194-65F0CDBE8350}" type="presParOf" srcId="{21868797-B1EA-49A1-A581-ECA6B49C0769}" destId="{C1628739-11BF-4EED-93DA-C7CF2F8AC87C}" srcOrd="0" destOrd="0" presId="urn:microsoft.com/office/officeart/2008/layout/AscendingPictureAccentProcess"/>
    <dgm:cxn modelId="{BE19DA01-C3E5-45AD-BC43-05EBBEE9D3F2}" type="presParOf" srcId="{DA406E94-4DC7-463D-96FC-7596361F8AA8}" destId="{B9F69B89-6D24-423A-A2DA-C558C5FD5F84}" srcOrd="12" destOrd="0" presId="urn:microsoft.com/office/officeart/2008/layout/AscendingPictureAccentProcess"/>
    <dgm:cxn modelId="{1BF489A3-4E45-4207-BD0D-C36D2B416CF5}" type="presParOf" srcId="{DA406E94-4DC7-463D-96FC-7596361F8AA8}" destId="{46B02486-1C87-41DF-99A3-941E0D487916}" srcOrd="13" destOrd="0" presId="urn:microsoft.com/office/officeart/2008/layout/AscendingPictureAccentProcess"/>
    <dgm:cxn modelId="{1A5FB837-707F-4567-AEC1-20759F7590F2}" type="presParOf" srcId="{46B02486-1C87-41DF-99A3-941E0D487916}" destId="{19D05BAA-25F2-4FB1-AD0C-3A602D3CADD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56799-D871-4F7F-B158-2328C2F2697C}">
      <dsp:nvSpPr>
        <dsp:cNvPr id="0" name=""/>
        <dsp:cNvSpPr/>
      </dsp:nvSpPr>
      <dsp:spPr>
        <a:xfrm>
          <a:off x="2174240" y="1936452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C2442-56E1-4AF6-9E9A-86D48F80765D}">
      <dsp:nvSpPr>
        <dsp:cNvPr id="0" name=""/>
        <dsp:cNvSpPr/>
      </dsp:nvSpPr>
      <dsp:spPr>
        <a:xfrm>
          <a:off x="2073818" y="2097383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E8D76-3EA6-48D2-9E00-4FCF22F6D576}">
      <dsp:nvSpPr>
        <dsp:cNvPr id="0" name=""/>
        <dsp:cNvSpPr/>
      </dsp:nvSpPr>
      <dsp:spPr>
        <a:xfrm>
          <a:off x="1954137" y="2236714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16A39-3986-4254-8607-9ABB26A20C9F}">
      <dsp:nvSpPr>
        <dsp:cNvPr id="0" name=""/>
        <dsp:cNvSpPr/>
      </dsp:nvSpPr>
      <dsp:spPr>
        <a:xfrm>
          <a:off x="2097204" y="316799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F5915-A89D-4369-B404-D2ECEA3FC001}">
      <dsp:nvSpPr>
        <dsp:cNvPr id="0" name=""/>
        <dsp:cNvSpPr/>
      </dsp:nvSpPr>
      <dsp:spPr>
        <a:xfrm>
          <a:off x="2250359" y="225534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CE83D-D5E7-44E3-9B1E-8C2574DF1896}">
      <dsp:nvSpPr>
        <dsp:cNvPr id="0" name=""/>
        <dsp:cNvSpPr/>
      </dsp:nvSpPr>
      <dsp:spPr>
        <a:xfrm>
          <a:off x="2403055" y="134268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149A8-AF5F-45E1-96D9-55575B449CDB}">
      <dsp:nvSpPr>
        <dsp:cNvPr id="0" name=""/>
        <dsp:cNvSpPr/>
      </dsp:nvSpPr>
      <dsp:spPr>
        <a:xfrm>
          <a:off x="2555751" y="225534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483AB-65B8-4837-9FA3-D186E824C679}">
      <dsp:nvSpPr>
        <dsp:cNvPr id="0" name=""/>
        <dsp:cNvSpPr/>
      </dsp:nvSpPr>
      <dsp:spPr>
        <a:xfrm>
          <a:off x="2708905" y="316799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E2048-1340-4674-8CD0-715A96664EA5}">
      <dsp:nvSpPr>
        <dsp:cNvPr id="0" name=""/>
        <dsp:cNvSpPr/>
      </dsp:nvSpPr>
      <dsp:spPr>
        <a:xfrm>
          <a:off x="2403055" y="326838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0FAC5-209D-4035-8049-879C27DDD890}">
      <dsp:nvSpPr>
        <dsp:cNvPr id="0" name=""/>
        <dsp:cNvSpPr/>
      </dsp:nvSpPr>
      <dsp:spPr>
        <a:xfrm>
          <a:off x="2403055" y="519407"/>
          <a:ext cx="114636" cy="11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AC879-5091-4D4E-AD0C-443FF91D618D}">
      <dsp:nvSpPr>
        <dsp:cNvPr id="0" name=""/>
        <dsp:cNvSpPr/>
      </dsp:nvSpPr>
      <dsp:spPr>
        <a:xfrm>
          <a:off x="1470371" y="2655443"/>
          <a:ext cx="2472484" cy="663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343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colloquial</a:t>
          </a:r>
          <a:endParaRPr lang="en-US" sz="2700" kern="1200" dirty="0"/>
        </a:p>
      </dsp:txBody>
      <dsp:txXfrm>
        <a:off x="1502745" y="2687817"/>
        <a:ext cx="2407736" cy="598445"/>
      </dsp:txXfrm>
    </dsp:sp>
    <dsp:sp modelId="{C1628739-11BF-4EED-93DA-C7CF2F8AC87C}">
      <dsp:nvSpPr>
        <dsp:cNvPr id="0" name=""/>
        <dsp:cNvSpPr/>
      </dsp:nvSpPr>
      <dsp:spPr>
        <a:xfrm>
          <a:off x="784843" y="2005635"/>
          <a:ext cx="1146366" cy="11462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69B89-6D24-423A-A2DA-C558C5FD5F84}">
      <dsp:nvSpPr>
        <dsp:cNvPr id="0" name=""/>
        <dsp:cNvSpPr/>
      </dsp:nvSpPr>
      <dsp:spPr>
        <a:xfrm>
          <a:off x="2515399" y="1358260"/>
          <a:ext cx="2472484" cy="663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343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formal</a:t>
          </a:r>
          <a:endParaRPr lang="en-US" sz="2700" kern="1200" dirty="0"/>
        </a:p>
      </dsp:txBody>
      <dsp:txXfrm>
        <a:off x="2547773" y="1390634"/>
        <a:ext cx="2407736" cy="598445"/>
      </dsp:txXfrm>
    </dsp:sp>
    <dsp:sp modelId="{19D05BAA-25F2-4FB1-AD0C-3A602D3CADDA}">
      <dsp:nvSpPr>
        <dsp:cNvPr id="0" name=""/>
        <dsp:cNvSpPr/>
      </dsp:nvSpPr>
      <dsp:spPr>
        <a:xfrm>
          <a:off x="1829871" y="708452"/>
          <a:ext cx="1146366" cy="11462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AF5F-FFBF-451A-A697-01BD9BAD821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88014-8B41-4568-ACDF-033C2242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126670"/>
            <a:ext cx="5731330" cy="28166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459728"/>
            <a:ext cx="3580371" cy="385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Facilitator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85798" y="4212771"/>
            <a:ext cx="5470073" cy="106136"/>
            <a:chOff x="685798" y="4212771"/>
            <a:chExt cx="5470073" cy="106136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685799" y="4212771"/>
              <a:ext cx="5470072" cy="0"/>
            </a:xfrm>
            <a:prstGeom prst="line">
              <a:avLst/>
            </a:prstGeom>
            <a:ln>
              <a:solidFill>
                <a:srgbClr val="862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 userDrawn="1"/>
          </p:nvSpPr>
          <p:spPr>
            <a:xfrm flipV="1">
              <a:off x="685798" y="4212771"/>
              <a:ext cx="228601" cy="106136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9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126670"/>
            <a:ext cx="5731330" cy="2816679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459728"/>
            <a:ext cx="3580371" cy="385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Facilitator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798" y="4212771"/>
            <a:ext cx="5470073" cy="106136"/>
            <a:chOff x="685798" y="4212771"/>
            <a:chExt cx="5470073" cy="106136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685799" y="4212771"/>
              <a:ext cx="54700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 userDrawn="1"/>
          </p:nvSpPr>
          <p:spPr>
            <a:xfrm flipV="1">
              <a:off x="685798" y="4212771"/>
              <a:ext cx="228601" cy="1061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7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05016"/>
            <a:ext cx="7886700" cy="63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baseline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5901"/>
            <a:ext cx="7886700" cy="43597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5172" y="6262008"/>
            <a:ext cx="531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Teaching &amp;</a:t>
            </a:r>
            <a:r>
              <a:rPr lang="en-US" sz="1200" b="1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 Learning Commons </a:t>
            </a:r>
            <a:r>
              <a:rPr lang="en-US" sz="1200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| </a:t>
            </a:r>
            <a:r>
              <a:rPr lang="en-US" sz="1200" i="1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Presentation Title</a:t>
            </a:r>
            <a:endParaRPr lang="en-US" sz="1200" i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87820" y="499259"/>
            <a:ext cx="1671619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i="1" baseline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This slide can be used for pictures.  Captions or description can go here.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76030" y="491096"/>
            <a:ext cx="6035760" cy="5451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Insert picture or media.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96737" y="491095"/>
            <a:ext cx="106137" cy="5451920"/>
            <a:chOff x="6696737" y="491095"/>
            <a:chExt cx="106137" cy="5451920"/>
          </a:xfrm>
        </p:grpSpPr>
        <p:cxnSp>
          <p:nvCxnSpPr>
            <p:cNvPr id="6" name="Straight Connector 5"/>
            <p:cNvCxnSpPr/>
            <p:nvPr userDrawn="1"/>
          </p:nvCxnSpPr>
          <p:spPr>
            <a:xfrm flipV="1">
              <a:off x="6696737" y="498022"/>
              <a:ext cx="0" cy="5444993"/>
            </a:xfrm>
            <a:prstGeom prst="line">
              <a:avLst/>
            </a:prstGeom>
            <a:ln>
              <a:solidFill>
                <a:srgbClr val="862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 userDrawn="1"/>
          </p:nvSpPr>
          <p:spPr>
            <a:xfrm rot="16200000" flipV="1">
              <a:off x="6635505" y="552328"/>
              <a:ext cx="228601" cy="106136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555172" y="6262008"/>
            <a:ext cx="531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Teaching &amp;</a:t>
            </a:r>
            <a:r>
              <a:rPr lang="en-US" sz="1200" b="1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 Learning Commons </a:t>
            </a:r>
            <a:r>
              <a:rPr lang="en-US" sz="1200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| </a:t>
            </a:r>
            <a:r>
              <a:rPr lang="en-US" sz="1200" i="1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Presentation Title</a:t>
            </a:r>
            <a:endParaRPr lang="en-US" sz="1200" i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5172" y="6262008"/>
            <a:ext cx="531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Teaching &amp;</a:t>
            </a:r>
            <a:r>
              <a:rPr lang="en-US" sz="1200" b="1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 Learning Commons </a:t>
            </a:r>
            <a:r>
              <a:rPr lang="en-US" sz="1200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| </a:t>
            </a:r>
            <a:r>
              <a:rPr lang="en-US" sz="1200" i="1" baseline="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Presentation Title</a:t>
            </a:r>
            <a:endParaRPr lang="en-US" sz="1200" i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2802" y="2050068"/>
            <a:ext cx="5738900" cy="24055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5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  <a:r>
              <a:rPr lang="en-US" sz="54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This page can be used for quotes or pictures</a:t>
            </a:r>
            <a:r>
              <a:rPr lang="en-US" sz="5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”</a:t>
            </a:r>
            <a:endParaRPr lang="en-US" sz="5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9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42802" y="2050068"/>
            <a:ext cx="5738900" cy="24055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5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  <a:r>
              <a:rPr lang="en-US" sz="5400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This page can be used for quotes or pictures</a:t>
            </a:r>
            <a:r>
              <a:rPr lang="en-US" sz="5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”</a:t>
            </a:r>
            <a:endParaRPr lang="en-US" sz="5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5172" y="6262008"/>
            <a:ext cx="531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Teaching &amp;</a:t>
            </a:r>
            <a:r>
              <a:rPr lang="en-US" sz="1200" b="1" baseline="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Learning Commons </a:t>
            </a:r>
            <a:r>
              <a:rPr lang="en-US" sz="1200" baseline="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| </a:t>
            </a:r>
            <a:r>
              <a:rPr lang="en-US" sz="1200" i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rPr>
              <a:t>Presentation Title</a:t>
            </a:r>
            <a:endParaRPr lang="en-US" sz="1200" i="1" dirty="0">
              <a:solidFill>
                <a:schemeClr val="accent1">
                  <a:lumMod val="60000"/>
                  <a:lumOff val="40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3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7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63" r:id="rId4"/>
    <p:sldLayoutId id="2147483672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PU_TLCommons" TargetMode="External"/><Relationship Id="rId2" Type="http://schemas.openxmlformats.org/officeDocument/2006/relationships/hyperlink" Target="mailto:tlcommons@kpu.c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nchor.fm/kpu-tlcommons" TargetMode="External"/><Relationship Id="rId4" Type="http://schemas.openxmlformats.org/officeDocument/2006/relationships/hyperlink" Target="http://wordpress.kpu.ca/tlcomm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Quick and Dirty Dozen: Get Started on UDL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Seanna Takacs, PhD</a:t>
            </a:r>
          </a:p>
          <a:p>
            <a:r>
              <a:rPr lang="en-US" dirty="0" smtClean="0"/>
              <a:t>Educational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Record Your Lectures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6" y="2562512"/>
            <a:ext cx="2841915" cy="215727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4479636" y="1607127"/>
            <a:ext cx="4525819" cy="36298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7309" y="3020291"/>
            <a:ext cx="220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recording for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reflection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(Academic) </a:t>
            </a:r>
            <a:r>
              <a:rPr lang="en-US" dirty="0" smtClean="0">
                <a:solidFill>
                  <a:srgbClr val="FF0000"/>
                </a:solidFill>
              </a:rPr>
              <a:t>Superpower</a:t>
            </a:r>
          </a:p>
          <a:p>
            <a:r>
              <a:rPr lang="en-US" sz="1600" dirty="0" smtClean="0"/>
              <a:t>Conceptualising</a:t>
            </a:r>
          </a:p>
          <a:p>
            <a:r>
              <a:rPr lang="en-US" sz="1600" dirty="0" smtClean="0"/>
              <a:t>Taking exams</a:t>
            </a:r>
          </a:p>
          <a:p>
            <a:r>
              <a:rPr lang="en-US" sz="1600" dirty="0" smtClean="0"/>
              <a:t>Analysing </a:t>
            </a:r>
          </a:p>
          <a:p>
            <a:r>
              <a:rPr lang="en-US" sz="1600" dirty="0" smtClean="0"/>
              <a:t>Synthesising</a:t>
            </a:r>
          </a:p>
          <a:p>
            <a:r>
              <a:rPr lang="en-US" sz="1600" dirty="0" smtClean="0"/>
              <a:t>Writing</a:t>
            </a:r>
          </a:p>
          <a:p>
            <a:r>
              <a:rPr lang="en-US" sz="1600" dirty="0" smtClean="0"/>
              <a:t>Reading</a:t>
            </a:r>
          </a:p>
          <a:p>
            <a:r>
              <a:rPr lang="en-US" sz="1600" dirty="0" smtClean="0"/>
              <a:t>Critiquing</a:t>
            </a:r>
          </a:p>
          <a:p>
            <a:r>
              <a:rPr lang="en-US" sz="1600" dirty="0" smtClean="0"/>
              <a:t>Perspective-taking</a:t>
            </a:r>
          </a:p>
          <a:p>
            <a:r>
              <a:rPr lang="en-US" sz="1600" dirty="0" smtClean="0"/>
              <a:t>Presenting Ideas</a:t>
            </a:r>
            <a:endParaRPr lang="en-US" sz="1600" dirty="0" smtClean="0"/>
          </a:p>
          <a:p>
            <a:r>
              <a:rPr lang="en-US" sz="1600" dirty="0" smtClean="0"/>
              <a:t>Organizing</a:t>
            </a:r>
          </a:p>
          <a:p>
            <a:r>
              <a:rPr lang="en-US" sz="1600" dirty="0" smtClean="0"/>
              <a:t>Technology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Oval Callout 3"/>
          <p:cNvSpPr/>
          <p:nvPr/>
        </p:nvSpPr>
        <p:spPr>
          <a:xfrm>
            <a:off x="4518212" y="2805953"/>
            <a:ext cx="3541059" cy="179294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93341" y="3164541"/>
            <a:ext cx="215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Academic </a:t>
            </a:r>
            <a:r>
              <a:rPr lang="en-US" dirty="0" smtClean="0">
                <a:solidFill>
                  <a:srgbClr val="FF0000"/>
                </a:solidFill>
              </a:rPr>
              <a:t>nemesis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99" y="3300559"/>
            <a:ext cx="486056" cy="7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Demonstrate Knowledge </a:t>
            </a:r>
            <a:r>
              <a:rPr lang="en-US" dirty="0" smtClean="0">
                <a:solidFill>
                  <a:srgbClr val="FF0000"/>
                </a:solidFill>
              </a:rPr>
              <a:t>Flexibly</a:t>
            </a:r>
          </a:p>
          <a:p>
            <a:r>
              <a:rPr lang="en-US" sz="2000" dirty="0" smtClean="0"/>
              <a:t>Paper</a:t>
            </a:r>
          </a:p>
          <a:p>
            <a:r>
              <a:rPr lang="en-US" sz="2000" dirty="0" smtClean="0"/>
              <a:t>Exam</a:t>
            </a:r>
          </a:p>
          <a:p>
            <a:r>
              <a:rPr lang="en-US" sz="2000" dirty="0" smtClean="0"/>
              <a:t>Slideshow</a:t>
            </a:r>
          </a:p>
          <a:p>
            <a:r>
              <a:rPr lang="en-US" sz="2000" dirty="0" smtClean="0"/>
              <a:t>Journal response</a:t>
            </a:r>
          </a:p>
          <a:p>
            <a:r>
              <a:rPr lang="en-US" sz="2000" dirty="0" smtClean="0"/>
              <a:t>Painting</a:t>
            </a:r>
          </a:p>
          <a:p>
            <a:r>
              <a:rPr lang="en-US" sz="2000" dirty="0" smtClean="0"/>
              <a:t>Pottery</a:t>
            </a:r>
          </a:p>
          <a:p>
            <a:r>
              <a:rPr lang="en-US" sz="2000" dirty="0" smtClean="0"/>
              <a:t>Demonstration</a:t>
            </a:r>
          </a:p>
          <a:p>
            <a:r>
              <a:rPr lang="en-US" sz="2000" dirty="0" smtClean="0"/>
              <a:t>Field work</a:t>
            </a:r>
          </a:p>
          <a:p>
            <a:r>
              <a:rPr lang="en-US" sz="2000" dirty="0" smtClean="0"/>
              <a:t>Action research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392704" y="2178425"/>
            <a:ext cx="4016189" cy="241967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05718" y="2698376"/>
            <a:ext cx="2151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CAUTION!</a:t>
            </a:r>
          </a:p>
          <a:p>
            <a:r>
              <a:rPr lang="en-US" dirty="0" smtClean="0"/>
              <a:t>Think first about the type of knowledge acquisition you are supporting.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 Actually Mean (WIAM)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73088"/>
            <a:ext cx="3244103" cy="346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9953" y="2366682"/>
            <a:ext cx="3514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ATTEMPT FORMALITY</a:t>
            </a:r>
          </a:p>
          <a:p>
            <a:endParaRPr lang="en-US" dirty="0"/>
          </a:p>
          <a:p>
            <a:r>
              <a:rPr lang="en-US" dirty="0" smtClean="0"/>
              <a:t>2.Provide the opportunity to </a:t>
            </a:r>
            <a:r>
              <a:rPr lang="en-US" dirty="0" smtClean="0">
                <a:solidFill>
                  <a:srgbClr val="FF0000"/>
                </a:solidFill>
              </a:rPr>
              <a:t>reword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rewrite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explain</a:t>
            </a:r>
            <a:r>
              <a:rPr lang="en-US" dirty="0" smtClean="0"/>
              <a:t> meanings, and </a:t>
            </a:r>
            <a:r>
              <a:rPr lang="en-US" dirty="0" smtClean="0">
                <a:solidFill>
                  <a:srgbClr val="FF0000"/>
                </a:solidFill>
              </a:rPr>
              <a:t>reflect</a:t>
            </a:r>
            <a:r>
              <a:rPr lang="en-US" dirty="0" smtClean="0"/>
              <a:t> as a way of moving towards mastery of formal academic language.</a:t>
            </a:r>
          </a:p>
          <a:p>
            <a:endParaRPr lang="en-US" dirty="0"/>
          </a:p>
          <a:p>
            <a:r>
              <a:rPr lang="en-US" dirty="0" smtClean="0"/>
              <a:t>3. ATTEMPT FORMALITY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518211"/>
            <a:ext cx="2679326" cy="1532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5901"/>
            <a:ext cx="7886700" cy="36329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Hotwash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Immediate debrief </a:t>
            </a:r>
            <a:r>
              <a:rPr lang="en-US" sz="2000" dirty="0" smtClean="0"/>
              <a:t>end of class for </a:t>
            </a:r>
            <a:r>
              <a:rPr lang="en-US" sz="2000" dirty="0" smtClean="0">
                <a:solidFill>
                  <a:srgbClr val="FF0000"/>
                </a:solidFill>
              </a:rPr>
              <a:t>10 MINUTES</a:t>
            </a:r>
          </a:p>
          <a:p>
            <a:r>
              <a:rPr lang="en-US" sz="2000" dirty="0" smtClean="0"/>
              <a:t>Students distill the class </a:t>
            </a:r>
          </a:p>
          <a:p>
            <a:r>
              <a:rPr lang="en-US" sz="2000" dirty="0" smtClean="0"/>
              <a:t>Students describe strengths and weaknesses</a:t>
            </a:r>
          </a:p>
          <a:p>
            <a:r>
              <a:rPr lang="en-US" sz="2000" dirty="0" smtClean="0"/>
              <a:t>Instructor takes notes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Follow-up</a:t>
            </a:r>
            <a:r>
              <a:rPr lang="en-US" sz="2000" dirty="0" smtClean="0"/>
              <a:t> next class - refer back to the </a:t>
            </a:r>
            <a:r>
              <a:rPr lang="en-US" sz="2000" dirty="0" err="1" smtClean="0"/>
              <a:t>Hotwash</a:t>
            </a:r>
            <a:r>
              <a:rPr lang="en-US" sz="2000" dirty="0" smtClean="0"/>
              <a:t> for further reflection/integration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DOZEN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Assessment Design vs </a:t>
            </a:r>
            <a:r>
              <a:rPr lang="en-US" dirty="0" smtClean="0">
                <a:solidFill>
                  <a:srgbClr val="FF0000"/>
                </a:solidFill>
              </a:rPr>
              <a:t>Assessment Climate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“Let’s all make mistakes!” </a:t>
            </a:r>
          </a:p>
          <a:p>
            <a:r>
              <a:rPr lang="en-US" sz="2000" dirty="0" smtClean="0"/>
              <a:t>Normalize mistakes</a:t>
            </a:r>
            <a:r>
              <a:rPr lang="en-US" sz="2000" dirty="0"/>
              <a:t> </a:t>
            </a:r>
            <a:r>
              <a:rPr lang="en-US" sz="2000" dirty="0" smtClean="0"/>
              <a:t>by pointing to common errors</a:t>
            </a:r>
          </a:p>
          <a:p>
            <a:r>
              <a:rPr lang="en-US" sz="2000" dirty="0" smtClean="0"/>
              <a:t>Frequent, low stakes, low cost understanding checks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13" y="433115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Staying in touch!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9599"/>
            <a:ext cx="7886700" cy="31355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EMAIL: </a:t>
            </a:r>
            <a:r>
              <a:rPr lang="en-US" sz="2000" b="1" dirty="0">
                <a:solidFill>
                  <a:schemeClr val="accent6"/>
                </a:solidFill>
              </a:rPr>
              <a:t>		</a:t>
            </a:r>
            <a:r>
              <a:rPr lang="en-US" sz="2000" b="1" dirty="0">
                <a:solidFill>
                  <a:schemeClr val="accent6"/>
                </a:solidFill>
                <a:hlinkClick r:id="rId2"/>
              </a:rPr>
              <a:t>tlcommons@kpu.ca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TWITTER:</a:t>
            </a:r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2000" b="1" dirty="0" smtClean="0">
                <a:solidFill>
                  <a:schemeClr val="accent6"/>
                </a:solidFill>
                <a:hlinkClick r:id="rId3"/>
              </a:rPr>
              <a:t>@</a:t>
            </a:r>
            <a:r>
              <a:rPr lang="en-US" sz="2000" b="1" dirty="0" err="1">
                <a:solidFill>
                  <a:schemeClr val="accent6"/>
                </a:solidFill>
                <a:hlinkClick r:id="rId3"/>
              </a:rPr>
              <a:t>KPU_TLCommons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WEBSITE: </a:t>
            </a:r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2000" b="1" u="sng" dirty="0" smtClean="0">
                <a:solidFill>
                  <a:schemeClr val="accent6"/>
                </a:solidFill>
              </a:rPr>
              <a:t>kpu.ca/teaching-and-learning</a:t>
            </a:r>
            <a:endParaRPr lang="en-US" sz="2000" b="1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BLOG:</a:t>
            </a:r>
            <a:r>
              <a:rPr lang="en-US" sz="2000" dirty="0">
                <a:solidFill>
                  <a:schemeClr val="accent6"/>
                </a:solidFill>
              </a:rPr>
              <a:t>		</a:t>
            </a:r>
            <a:r>
              <a:rPr lang="en-US" sz="2000" b="1" dirty="0" smtClean="0">
                <a:solidFill>
                  <a:schemeClr val="accent6"/>
                </a:solidFill>
                <a:hlinkClick r:id="rId4"/>
              </a:rPr>
              <a:t>wordpress.kpu.ca/</a:t>
            </a:r>
            <a:r>
              <a:rPr lang="en-US" sz="2000" b="1" dirty="0" err="1" smtClean="0">
                <a:solidFill>
                  <a:schemeClr val="accent6"/>
                </a:solidFill>
                <a:hlinkClick r:id="rId4"/>
              </a:rPr>
              <a:t>tlcommons</a:t>
            </a:r>
            <a:r>
              <a:rPr lang="en-US" sz="2000" b="1" dirty="0">
                <a:solidFill>
                  <a:schemeClr val="accent6"/>
                </a:solidFill>
                <a:hlinkClick r:id="rId4"/>
              </a:rPr>
              <a:t>/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PODCAST:</a:t>
            </a:r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2000" b="1" dirty="0" smtClean="0">
                <a:solidFill>
                  <a:schemeClr val="accent6"/>
                </a:solidFill>
                <a:hlinkClick r:id="rId5"/>
              </a:rPr>
              <a:t>anchor.fm/</a:t>
            </a:r>
            <a:r>
              <a:rPr lang="en-US" sz="2000" b="1" dirty="0" err="1" smtClean="0">
                <a:solidFill>
                  <a:schemeClr val="accent6"/>
                </a:solidFill>
                <a:hlinkClick r:id="rId5"/>
              </a:rPr>
              <a:t>kpu-tlcommons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8" y="421342"/>
            <a:ext cx="6651812" cy="56546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1" y="987841"/>
            <a:ext cx="3218331" cy="3100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6588" y="2026902"/>
            <a:ext cx="151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ptions mitigate barriers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x MODALITY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62937"/>
              </p:ext>
            </p:extLst>
          </p:nvPr>
        </p:nvGraphicFramePr>
        <p:xfrm>
          <a:off x="628650" y="2429435"/>
          <a:ext cx="78867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6347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ACTIVITY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(assessment)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MODALITY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(method of demonstration)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229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essay</a:t>
                      </a: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presentation</a:t>
                      </a: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discussion</a:t>
                      </a: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poster</a:t>
                      </a: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visual</a:t>
                      </a: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auditory</a:t>
                      </a: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kinesthetic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61246"/>
            <a:ext cx="3768293" cy="3768293"/>
          </a:xfrm>
        </p:spPr>
      </p:pic>
      <p:sp>
        <p:nvSpPr>
          <p:cNvPr id="5" name="Explosion 1 4"/>
          <p:cNvSpPr/>
          <p:nvPr/>
        </p:nvSpPr>
        <p:spPr>
          <a:xfrm>
            <a:off x="4007224" y="1452283"/>
            <a:ext cx="4998231" cy="37847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63671" y="2635624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 an </a:t>
            </a:r>
            <a:r>
              <a:rPr lang="en-US" dirty="0" smtClean="0">
                <a:solidFill>
                  <a:srgbClr val="FF0000"/>
                </a:solidFill>
              </a:rPr>
              <a:t>assessment tool</a:t>
            </a:r>
            <a:r>
              <a:rPr lang="en-US" dirty="0" smtClean="0"/>
              <a:t> (or develop your own) for both </a:t>
            </a:r>
            <a:r>
              <a:rPr lang="en-US" dirty="0" smtClean="0">
                <a:solidFill>
                  <a:srgbClr val="FF0000"/>
                </a:solidFill>
              </a:rPr>
              <a:t>formative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summative </a:t>
            </a:r>
            <a:r>
              <a:rPr lang="en-US" dirty="0" smtClean="0"/>
              <a:t>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44615"/>
            <a:ext cx="4106460" cy="2582862"/>
          </a:xfrm>
        </p:spPr>
      </p:pic>
      <p:sp>
        <p:nvSpPr>
          <p:cNvPr id="5" name="Explosion 1 4"/>
          <p:cNvSpPr/>
          <p:nvPr/>
        </p:nvSpPr>
        <p:spPr>
          <a:xfrm>
            <a:off x="4479636" y="1607127"/>
            <a:ext cx="4525819" cy="36298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58752" y="2653554"/>
            <a:ext cx="1649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igitize </a:t>
            </a:r>
            <a:r>
              <a:rPr lang="en-US" sz="2800" dirty="0" smtClean="0"/>
              <a:t>as much as possible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1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Concept Interview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025" y="2368461"/>
            <a:ext cx="4572396" cy="3676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80891"/>
            <a:ext cx="3838463" cy="1748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094" y="2991244"/>
            <a:ext cx="2572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Flesh out conceptual context;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imbeddedness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relationality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3559" y="1999129"/>
            <a:ext cx="413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= concept</a:t>
            </a: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553542" y="1871939"/>
            <a:ext cx="810017" cy="82475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Collaborative Vocabulary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1" y="2164416"/>
            <a:ext cx="3815323" cy="2857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75" y="2226466"/>
            <a:ext cx="4572396" cy="3676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9835" y="3325906"/>
            <a:ext cx="2205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dentify</a:t>
            </a:r>
          </a:p>
          <a:p>
            <a:r>
              <a:rPr lang="en-US" dirty="0"/>
              <a:t>d</a:t>
            </a:r>
            <a:r>
              <a:rPr lang="en-US" dirty="0" smtClean="0"/>
              <a:t>efine</a:t>
            </a:r>
          </a:p>
          <a:p>
            <a:r>
              <a:rPr lang="en-US" dirty="0"/>
              <a:t>c</a:t>
            </a:r>
            <a:r>
              <a:rPr lang="en-US" dirty="0" smtClean="0"/>
              <a:t>onceptualize</a:t>
            </a:r>
          </a:p>
          <a:p>
            <a:r>
              <a:rPr lang="en-US" dirty="0" smtClean="0"/>
              <a:t>use/misuse</a:t>
            </a:r>
          </a:p>
          <a:p>
            <a:r>
              <a:rPr lang="en-US" dirty="0" smtClean="0"/>
              <a:t>represent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Bus Stop Conversation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0228480"/>
              </p:ext>
            </p:extLst>
          </p:nvPr>
        </p:nvGraphicFramePr>
        <p:xfrm>
          <a:off x="1524000" y="2008094"/>
          <a:ext cx="5772727" cy="345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9" y="2134160"/>
            <a:ext cx="2183278" cy="16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Emergent Expert Conversation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Can you be considered an expert in anything?</a:t>
            </a:r>
          </a:p>
          <a:p>
            <a:pPr marL="0" indent="0">
              <a:buNone/>
            </a:pPr>
            <a:r>
              <a:rPr lang="en-US" sz="2000" dirty="0" smtClean="0"/>
              <a:t>What are you becoming an expert in?</a:t>
            </a:r>
          </a:p>
          <a:p>
            <a:pPr marL="0" indent="0">
              <a:buNone/>
            </a:pPr>
            <a:r>
              <a:rPr lang="en-US" sz="2000" dirty="0" smtClean="0"/>
              <a:t>How will this course help?</a:t>
            </a:r>
          </a:p>
          <a:p>
            <a:pPr marL="0" indent="0">
              <a:buNone/>
            </a:pPr>
            <a:r>
              <a:rPr lang="en-US" sz="2000" dirty="0" smtClean="0"/>
              <a:t>How would you like this course to help?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30726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D9D9D6"/>
      </a:lt2>
      <a:accent1>
        <a:srgbClr val="77C5D5"/>
      </a:accent1>
      <a:accent2>
        <a:srgbClr val="862633"/>
      </a:accent2>
      <a:accent3>
        <a:srgbClr val="333F48"/>
      </a:accent3>
      <a:accent4>
        <a:srgbClr val="77C5D5"/>
      </a:accent4>
      <a:accent5>
        <a:srgbClr val="4472C4"/>
      </a:accent5>
      <a:accent6>
        <a:srgbClr val="862633"/>
      </a:accent6>
      <a:hlink>
        <a:srgbClr val="862633"/>
      </a:hlink>
      <a:folHlink>
        <a:srgbClr val="D2617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304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Source Sans Pro</vt:lpstr>
      <vt:lpstr>Office Theme</vt:lpstr>
      <vt:lpstr>Quick and Dirty Dozen: Get Started on UDL</vt:lpstr>
      <vt:lpstr>PowerPoint Presentation</vt:lpstr>
      <vt:lpstr>ACTIVITY x MODALITY</vt:lpstr>
      <vt:lpstr>ONE </vt:lpstr>
      <vt:lpstr>TWO</vt:lpstr>
      <vt:lpstr>THREE</vt:lpstr>
      <vt:lpstr>FOUR</vt:lpstr>
      <vt:lpstr>FIVE</vt:lpstr>
      <vt:lpstr>SIX</vt:lpstr>
      <vt:lpstr>SEVEN</vt:lpstr>
      <vt:lpstr>EIGHT</vt:lpstr>
      <vt:lpstr>NINE</vt:lpstr>
      <vt:lpstr>TEN</vt:lpstr>
      <vt:lpstr>ELEVEN</vt:lpstr>
      <vt:lpstr>ONE DOZEN</vt:lpstr>
      <vt:lpstr>Staying in touch!</vt:lpstr>
    </vt:vector>
  </TitlesOfParts>
  <Company>KPU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Leung</dc:creator>
  <cp:lastModifiedBy>Seanna Takacs</cp:lastModifiedBy>
  <cp:revision>50</cp:revision>
  <cp:lastPrinted>2019-11-21T20:06:33Z</cp:lastPrinted>
  <dcterms:created xsi:type="dcterms:W3CDTF">2019-07-08T18:36:24Z</dcterms:created>
  <dcterms:modified xsi:type="dcterms:W3CDTF">2019-11-21T20:19:04Z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