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0" r:id="rId7"/>
    <p:sldId id="259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8208D-A7DA-4519-818F-2A1CF864B051}" v="83" dt="2020-04-25T18:31:25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C6FB-797C-4678-9B34-876CAEFCA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42346-C26D-4F60-8644-73DA9A87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3D5F3-9F3E-4A9A-9E85-00B2441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9CC46-BD6F-4BB5-BABA-9E6F24B1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F8606-4980-4B06-831E-7FD53F21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63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F6D5-449B-4D36-85FD-37B7A0D1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70819-DFD2-4D16-9B30-11AA76C0F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01D01-4A70-4BF7-BD71-092420C8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B4EC-658A-45E6-A85C-58D817BA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468CB-D5E7-42E4-B4BE-4027E917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7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89551-F02D-4FB4-82AE-FDA833960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02B72-AB03-474C-870D-28681BD62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221F3-23C4-4AC1-A7CA-EFD2FD2C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4230-EBF6-4979-B9E0-26C524C2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071E0-2712-445E-BFF7-8161DA8C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3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7B70-D23A-4A2C-B7FB-12036EBD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E038-22B4-435E-9C29-8F5C42EA7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CA126-28E8-45E1-A620-64047225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21373-9F04-46E7-A90F-BB3943A5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800E3-4691-4989-9CE6-8D5A794B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522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92AD-256F-468D-A0AB-AE94B09D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7A0C2-E0B0-4390-84BC-DF2F3E10B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4CC35-98A0-486F-BE9C-B4E00720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DA59E-A788-4124-8583-ACD1F3F7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9352C-7DAB-4CAF-8B4B-A4C4BE91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92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5BDB-CE71-4444-9C2C-004F189D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8B4C-1389-404C-A8E0-1A279CB0D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842F0-FDEC-4A99-9ED3-FB00CAB7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F580C-2772-43CA-9047-2CC3F492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FACE8-61AB-44EF-9E92-CAEA59B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514AF-AF05-4473-88C6-E19FF577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08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9DEB-CF5C-4E27-88AA-0453A317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6E137-B4D7-48AB-AA75-D5524438A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C894-8160-4119-982C-08D4C71AA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75436-BF4D-447F-83B2-D244F5E51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32519-6ADC-416B-B076-201798B4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19F83-77A0-448C-8AAD-ACA1FB4E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E3706-8DF7-4141-BAF8-06857959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48648-97FF-4C9F-98E8-C037470F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48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208F-E25B-4B4B-9656-915020FE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CAC4F-746A-487F-95CC-ACA20C45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9300-F2F7-4239-9314-86CF6E37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39099-C950-4B25-8810-1D0F0A95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01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96B6F-5F2E-45C7-993B-9C4CA8B9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9AEE5-A977-4173-B56F-484CF2A5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9237C-AFCE-4ECD-886E-A9253FF4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98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C810-7BAB-457D-AC01-B64E040B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A499-19AC-489E-80C5-B7A037C45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1C8B2-1546-40CB-B89A-B37769461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63AA9-2FF7-418C-A170-947AAB4C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6069A-74DE-4239-A957-A196B1DC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22643-C4BE-4439-BC65-CEFC5BE8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77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3632-6AFB-4F2F-B460-FB9B35CC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6FE82-BAEF-4DAF-ACFF-E27BE45A4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D1904-7B0F-4E1D-8BE9-27876E1A1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119F-F493-4568-9971-454B7AE9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8AA17-47DE-4C72-9190-4E2A499A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AC330-61ED-4CD1-8708-89C4453F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20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CE945-0797-4505-8B47-6247D830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2B2D2-31EC-4681-B7DA-F465D0ABB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2B376-BC11-4A9C-976F-8D6020B93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21A8-85E9-4EC8-980E-ACE6C94B4375}" type="datetimeFigureOut">
              <a:rPr lang="en-CA" smtClean="0"/>
              <a:t>2020-04-25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25C7E-F486-4E7F-AC9B-B5973C4E8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C076B-EA7C-4F4A-AA86-7240C46FD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C204-71EE-42E3-8E5B-4C1D316B60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7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EED4-8AF3-4085-B328-4691859C7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00B050"/>
                </a:solidFill>
              </a:rPr>
              <a:t>U</a:t>
            </a:r>
            <a:r>
              <a:rPr lang="en-US" sz="8000" dirty="0">
                <a:solidFill>
                  <a:srgbClr val="7030A0"/>
                </a:solidFill>
              </a:rPr>
              <a:t>D</a:t>
            </a:r>
            <a:r>
              <a:rPr lang="en-US" sz="8000" dirty="0">
                <a:solidFill>
                  <a:srgbClr val="0070C0"/>
                </a:solidFill>
              </a:rPr>
              <a:t>L</a:t>
            </a:r>
            <a:r>
              <a:rPr lang="en-US" sz="8000" dirty="0"/>
              <a:t>: The Basics</a:t>
            </a:r>
            <a:endParaRPr lang="en-CA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4C073-F60C-43A7-91E4-D960A2E6D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Seanna Takacs</a:t>
            </a:r>
          </a:p>
          <a:p>
            <a:r>
              <a:rPr lang="en-US" dirty="0"/>
              <a:t>Educational Consultant, UDL</a:t>
            </a:r>
            <a:endParaRPr lang="en-CA" dirty="0"/>
          </a:p>
        </p:txBody>
      </p:sp>
      <p:pic>
        <p:nvPicPr>
          <p:cNvPr id="5" name="Picture 4" descr="A picture containing drawing, stop&#10;&#10;Description automatically generated">
            <a:extLst>
              <a:ext uri="{FF2B5EF4-FFF2-40B4-BE49-F238E27FC236}">
                <a16:creationId xmlns:a16="http://schemas.microsoft.com/office/drawing/2014/main" id="{12B0475E-91F3-44B5-91EA-1B85A7E3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0" y="5349875"/>
            <a:ext cx="1212850" cy="121285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AFEFBE-687A-446D-8FCC-C0003B0F3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BA4A-F51E-4C3A-81E2-F6EE2EEC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69757-0713-4477-928C-785314074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Universal Design for Learning is a </a:t>
            </a: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/>
              <a:t> framework to help all students become resourceful, reflective, strategic learners using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pathways to get to </a:t>
            </a:r>
            <a:r>
              <a:rPr lang="en-US" dirty="0">
                <a:solidFill>
                  <a:srgbClr val="FF0000"/>
                </a:solidFill>
              </a:rPr>
              <a:t>firm</a:t>
            </a:r>
            <a:r>
              <a:rPr lang="en-US" dirty="0"/>
              <a:t> learning outcomes.</a:t>
            </a:r>
            <a:endParaRPr lang="en-CA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4FF7D4-DD44-466D-8C52-90A9305135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60FDB9-6F3F-4B67-A0E7-EC553C3C7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01" y="1393871"/>
            <a:ext cx="3259905" cy="4604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1A28E5-1D01-48B7-9BF9-FC4B1E124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51" y="1393871"/>
            <a:ext cx="3537345" cy="456970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2688DA9-91D4-4625-BEFA-6B50B96B0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6" y="1393871"/>
            <a:ext cx="3480551" cy="46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A0F0F3-7E33-4705-AA54-90768F238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0C0A-CB88-4F40-A0E3-EE55ADA8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You Teaching?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04605-A15C-46AE-86BE-52FAC9DD44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Skill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Preferences</a:t>
            </a:r>
          </a:p>
          <a:p>
            <a:r>
              <a:rPr lang="en-US" dirty="0"/>
              <a:t>Strengths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Culture</a:t>
            </a:r>
          </a:p>
          <a:p>
            <a:r>
              <a:rPr lang="en-US" dirty="0"/>
              <a:t>Educational experiences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AE10B5-F10D-4FAF-89B1-0676EF3707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EXPERT LEARNERS</a:t>
            </a:r>
            <a:endParaRPr lang="en-CA" sz="54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7C2CD99-4C92-4511-BF41-F5B56765E205}"/>
              </a:ext>
            </a:extLst>
          </p:cNvPr>
          <p:cNvSpPr/>
          <p:nvPr/>
        </p:nvSpPr>
        <p:spPr>
          <a:xfrm>
            <a:off x="4667416" y="2576458"/>
            <a:ext cx="1924878" cy="2138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0BFB193E-80E5-4D66-8940-BBEF30828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5213" y="3828457"/>
            <a:ext cx="1773803" cy="177380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FA24CD-BFF3-4BEA-A58F-1D6EE3496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3F40-83A9-4AFB-ADE7-B269A0164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Why</a:t>
            </a:r>
            <a:r>
              <a:rPr lang="en-US" b="1" dirty="0"/>
              <a:t> Are We Learning This?</a:t>
            </a:r>
            <a:endParaRPr lang="en-CA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75C029-AF70-4746-888A-D89C5AC0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6159"/>
            <a:ext cx="5181600" cy="3880803"/>
          </a:xfrm>
        </p:spPr>
        <p:txBody>
          <a:bodyPr>
            <a:normAutofit/>
          </a:bodyPr>
          <a:lstStyle/>
          <a:p>
            <a:r>
              <a:rPr lang="en-US" dirty="0"/>
              <a:t>Be explicit about learning expectations and rationale;</a:t>
            </a:r>
          </a:p>
          <a:p>
            <a:r>
              <a:rPr lang="en-US" dirty="0"/>
              <a:t>Design for opportunities to set and reflect upon goals;</a:t>
            </a:r>
          </a:p>
          <a:p>
            <a:r>
              <a:rPr lang="en-US" dirty="0"/>
              <a:t>Design meaningful activities and solicit regular feedback;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0DF99BB4-5A9D-46D2-9588-F4A5C41C54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7734"/>
            <a:ext cx="5181600" cy="3627120"/>
          </a:xfr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B887B3-0A88-43EB-9C1E-E6E90B6FC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D0A2-2E85-4C68-9F50-D7162746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What</a:t>
            </a:r>
            <a:r>
              <a:rPr lang="en-US" b="1" dirty="0"/>
              <a:t> Are We Learning?</a:t>
            </a:r>
            <a:endParaRPr lang="en-C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686EE-3680-4342-B899-315DA4A02F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Design for multiple ways of learning course content;</a:t>
            </a:r>
          </a:p>
          <a:p>
            <a:r>
              <a:rPr lang="en-US" dirty="0"/>
              <a:t>Create tasks to identify vocabulary, find errors, and manipulate concepts;</a:t>
            </a:r>
          </a:p>
          <a:p>
            <a:r>
              <a:rPr lang="en-US" dirty="0"/>
              <a:t>Use reading, video, construction, and observational tasks;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4E762C87-1DF2-4C8B-A451-654712A7CC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7734"/>
            <a:ext cx="5181600" cy="3627120"/>
          </a:xfr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4CEE34-2109-4BD4-A595-CFCBBD836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E613-2EC0-4A27-A3E1-4EDC6D4A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How</a:t>
            </a:r>
            <a:r>
              <a:rPr lang="en-US" b="1" dirty="0"/>
              <a:t> Can Students Show Learning?</a:t>
            </a:r>
            <a:endParaRPr lang="en-CA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A35F20-2569-4E6F-BEBF-B9D7D381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Design for multiple ways of showing learning;</a:t>
            </a:r>
          </a:p>
          <a:p>
            <a:r>
              <a:rPr lang="en-US" dirty="0"/>
              <a:t>Students can write essays and tests, create videos, storyboards, scripts, art, blog posts, etc.;</a:t>
            </a:r>
          </a:p>
          <a:p>
            <a:r>
              <a:rPr lang="en-US" dirty="0"/>
              <a:t>Multiple pathways help students develop competence and support deep engagement.</a:t>
            </a:r>
            <a:endParaRPr lang="en-CA" dirty="0"/>
          </a:p>
        </p:txBody>
      </p:sp>
      <p:pic>
        <p:nvPicPr>
          <p:cNvPr id="10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6B945183-6D0F-491E-AF91-A34499692D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7734"/>
            <a:ext cx="5181600" cy="3627120"/>
          </a:xfr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E5B4A9-6A2E-4E06-AA8D-11C3AE1CF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B01EB-186D-4B51-98A9-F9E19AC6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endParaRPr lang="en-C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2A22DB-87D3-45F4-9208-2305151A8A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53525"/>
              </p:ext>
            </p:extLst>
          </p:nvPr>
        </p:nvGraphicFramePr>
        <p:xfrm>
          <a:off x="572494" y="620202"/>
          <a:ext cx="6989196" cy="519369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33669">
                  <a:extLst>
                    <a:ext uri="{9D8B030D-6E8A-4147-A177-3AD203B41FA5}">
                      <a16:colId xmlns:a16="http://schemas.microsoft.com/office/drawing/2014/main" val="428264518"/>
                    </a:ext>
                  </a:extLst>
                </a:gridCol>
                <a:gridCol w="5955527">
                  <a:extLst>
                    <a:ext uri="{9D8B030D-6E8A-4147-A177-3AD203B41FA5}">
                      <a16:colId xmlns:a16="http://schemas.microsoft.com/office/drawing/2014/main" val="1223521465"/>
                    </a:ext>
                  </a:extLst>
                </a:gridCol>
              </a:tblGrid>
              <a:tr h="811033"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Are there clear learning goals aligned with course learning outcomes?</a:t>
                      </a:r>
                      <a:endParaRPr lang="en-CA" b="1" dirty="0"/>
                    </a:p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933144"/>
                  </a:ext>
                </a:extLst>
              </a:tr>
              <a:tr h="887563"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Before the course begins do students have the opportunity to self-reflect on the course content and their background knowledge?</a:t>
                      </a:r>
                    </a:p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417102"/>
                  </a:ext>
                </a:extLst>
              </a:tr>
              <a:tr h="1141012"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Do students have options around the methods and materials they will use to learn the course content?</a:t>
                      </a:r>
                    </a:p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62408"/>
                  </a:ext>
                </a:extLst>
              </a:tr>
              <a:tr h="962108"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Are there ways that students can monitor their progress, self-reflect, optimize challenge, and seek additional support?</a:t>
                      </a:r>
                    </a:p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65339"/>
                  </a:ext>
                </a:extLst>
              </a:tr>
              <a:tr h="98745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Do students have options and choices for how they will demonstrate their knowledge?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954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F05F310-EEF7-4CEC-B563-0B6FA2D10245}"/>
              </a:ext>
            </a:extLst>
          </p:cNvPr>
          <p:cNvSpPr txBox="1"/>
          <p:nvPr/>
        </p:nvSpPr>
        <p:spPr>
          <a:xfrm>
            <a:off x="7816132" y="2555328"/>
            <a:ext cx="4126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you answered </a:t>
            </a:r>
            <a:r>
              <a:rPr lang="en-US" sz="2000" b="1" dirty="0">
                <a:solidFill>
                  <a:srgbClr val="FF0000"/>
                </a:solidFill>
              </a:rPr>
              <a:t>YES</a:t>
            </a:r>
            <a:r>
              <a:rPr lang="en-US" sz="2000" b="1" dirty="0"/>
              <a:t> to all five questions, then you have universally designed a lesson to a specific learning outcome!</a:t>
            </a:r>
            <a:endParaRPr lang="en-CA" sz="2000" b="1" dirty="0"/>
          </a:p>
        </p:txBody>
      </p:sp>
      <p:pic>
        <p:nvPicPr>
          <p:cNvPr id="11" name="Graphic 10" descr="Bullseye">
            <a:extLst>
              <a:ext uri="{FF2B5EF4-FFF2-40B4-BE49-F238E27FC236}">
                <a16:creationId xmlns:a16="http://schemas.microsoft.com/office/drawing/2014/main" id="{20351147-62A1-485D-80FC-472ED1F28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746188"/>
            <a:ext cx="595834" cy="595834"/>
          </a:xfrm>
          <a:prstGeom prst="rect">
            <a:avLst/>
          </a:prstGeom>
        </p:spPr>
      </p:pic>
      <p:pic>
        <p:nvPicPr>
          <p:cNvPr id="13" name="Graphic 12" descr="Target Audience">
            <a:extLst>
              <a:ext uri="{FF2B5EF4-FFF2-40B4-BE49-F238E27FC236}">
                <a16:creationId xmlns:a16="http://schemas.microsoft.com/office/drawing/2014/main" id="{78E923FE-EA58-4CBC-A7D6-47B5E66A4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947" y="1817501"/>
            <a:ext cx="787814" cy="787814"/>
          </a:xfrm>
          <a:prstGeom prst="rect">
            <a:avLst/>
          </a:prstGeom>
        </p:spPr>
      </p:pic>
      <p:pic>
        <p:nvPicPr>
          <p:cNvPr id="15" name="Graphic 14" descr="Cheers">
            <a:extLst>
              <a:ext uri="{FF2B5EF4-FFF2-40B4-BE49-F238E27FC236}">
                <a16:creationId xmlns:a16="http://schemas.microsoft.com/office/drawing/2014/main" id="{A608E98C-6990-41A2-899D-B42904E5CB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833" y="2891512"/>
            <a:ext cx="787814" cy="787814"/>
          </a:xfrm>
          <a:prstGeom prst="rect">
            <a:avLst/>
          </a:prstGeom>
        </p:spPr>
      </p:pic>
      <p:pic>
        <p:nvPicPr>
          <p:cNvPr id="17" name="Graphic 16" descr="Statistics">
            <a:extLst>
              <a:ext uri="{FF2B5EF4-FFF2-40B4-BE49-F238E27FC236}">
                <a16:creationId xmlns:a16="http://schemas.microsoft.com/office/drawing/2014/main" id="{C8AFA8B9-DA73-4587-825F-39B1DE341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833" y="3934402"/>
            <a:ext cx="787814" cy="787814"/>
          </a:xfrm>
          <a:prstGeom prst="rect">
            <a:avLst/>
          </a:prstGeom>
        </p:spPr>
      </p:pic>
      <p:pic>
        <p:nvPicPr>
          <p:cNvPr id="19" name="Graphic 18" descr="Person with idea">
            <a:extLst>
              <a:ext uri="{FF2B5EF4-FFF2-40B4-BE49-F238E27FC236}">
                <a16:creationId xmlns:a16="http://schemas.microsoft.com/office/drawing/2014/main" id="{4744B456-03D0-42BB-A9DD-B83E664111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7947" y="4977292"/>
            <a:ext cx="698390" cy="698390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C3D5519-1C58-4B9A-B5E3-4ACD7A3E84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BEF18F-4DF0-4AA6-8D7C-92451CCEFC4B}"/>
              </a:ext>
            </a:extLst>
          </p:cNvPr>
          <p:cNvSpPr txBox="1"/>
          <p:nvPr/>
        </p:nvSpPr>
        <p:spPr>
          <a:xfrm>
            <a:off x="700833" y="6265628"/>
            <a:ext cx="340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000" dirty="0"/>
              <a:t>Adapted from Katie Novak, Novak Consulting</a:t>
            </a:r>
            <a:endParaRPr lang="en-CA" sz="1000" dirty="0"/>
          </a:p>
        </p:txBody>
      </p:sp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3F9C80-608B-4E26-8BAC-3012D3E45E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1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Diploma">
            <a:extLst>
              <a:ext uri="{FF2B5EF4-FFF2-40B4-BE49-F238E27FC236}">
                <a16:creationId xmlns:a16="http://schemas.microsoft.com/office/drawing/2014/main" id="{09F6B4DB-7778-41EA-96C3-E0A72CBBF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7360" y="883920"/>
            <a:ext cx="4348480" cy="3931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DD705-1529-47A2-8D3F-7B8E86F7935C}"/>
              </a:ext>
            </a:extLst>
          </p:cNvPr>
          <p:cNvSpPr txBox="1"/>
          <p:nvPr/>
        </p:nvSpPr>
        <p:spPr>
          <a:xfrm>
            <a:off x="8331200" y="5029200"/>
            <a:ext cx="4175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Seanna Takacs</a:t>
            </a:r>
          </a:p>
          <a:p>
            <a:r>
              <a:rPr lang="en-US" dirty="0"/>
              <a:t>Educational Consultant, UDL</a:t>
            </a:r>
          </a:p>
          <a:p>
            <a:r>
              <a:rPr lang="en-US" dirty="0"/>
              <a:t>Teaching and Learning Commons</a:t>
            </a:r>
          </a:p>
          <a:p>
            <a:r>
              <a:rPr lang="en-US" dirty="0"/>
              <a:t>Kwantlen Polytechnic University</a:t>
            </a:r>
          </a:p>
          <a:p>
            <a:r>
              <a:rPr lang="en-US" dirty="0"/>
              <a:t>seanna.takacs@kpu.ca</a:t>
            </a:r>
            <a:endParaRPr lang="en-CA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B6BC32-5CDB-4C7C-A906-CE3C9909B5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307</Words>
  <Application>Microsoft Office PowerPoint</Application>
  <PresentationFormat>Widescreen</PresentationFormat>
  <Paragraphs>40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UDL: The Basics</vt:lpstr>
      <vt:lpstr>PowerPoint Presentation</vt:lpstr>
      <vt:lpstr>PowerPoint Presentation</vt:lpstr>
      <vt:lpstr>Who Are You Teaching?</vt:lpstr>
      <vt:lpstr>Why Are We Learning This?</vt:lpstr>
      <vt:lpstr>What Are We Learning?</vt:lpstr>
      <vt:lpstr>How Can Students Show Learning?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UDL: The Basics</dc:title>
  <dc:creator>seanna takacs</dc:creator>
  <cp:lastModifiedBy>seanna takacs</cp:lastModifiedBy>
  <cp:revision>1</cp:revision>
  <dcterms:created xsi:type="dcterms:W3CDTF">2020-04-25T16:02:53Z</dcterms:created>
  <dcterms:modified xsi:type="dcterms:W3CDTF">2020-04-25T18:36:08Z</dcterms:modified>
</cp:coreProperties>
</file>