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72" r:id="rId7"/>
    <p:sldId id="263" r:id="rId8"/>
    <p:sldId id="277" r:id="rId9"/>
    <p:sldId id="265" r:id="rId10"/>
    <p:sldId id="271" r:id="rId11"/>
    <p:sldId id="264" r:id="rId12"/>
    <p:sldId id="275" r:id="rId13"/>
    <p:sldId id="276" r:id="rId14"/>
    <p:sldId id="266" r:id="rId15"/>
    <p:sldId id="267" r:id="rId16"/>
    <p:sldId id="269" r:id="rId17"/>
    <p:sldId id="274" r:id="rId18"/>
    <p:sldId id="270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2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1126670"/>
            <a:ext cx="5731330" cy="281667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accent6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799" y="4459728"/>
            <a:ext cx="3580371" cy="38507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2"/>
                </a:solidFill>
                <a:latin typeface="Source Sans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Facilitator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85798" y="4212771"/>
            <a:ext cx="5470073" cy="106136"/>
            <a:chOff x="685798" y="4212771"/>
            <a:chExt cx="5470073" cy="106136"/>
          </a:xfrm>
        </p:grpSpPr>
        <p:cxnSp>
          <p:nvCxnSpPr>
            <p:cNvPr id="5" name="Straight Connector 4"/>
            <p:cNvCxnSpPr/>
            <p:nvPr userDrawn="1"/>
          </p:nvCxnSpPr>
          <p:spPr>
            <a:xfrm>
              <a:off x="685799" y="4212771"/>
              <a:ext cx="5470072" cy="0"/>
            </a:xfrm>
            <a:prstGeom prst="line">
              <a:avLst/>
            </a:prstGeom>
            <a:ln>
              <a:solidFill>
                <a:srgbClr val="8626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Isosceles Triangle 5"/>
            <p:cNvSpPr/>
            <p:nvPr userDrawn="1"/>
          </p:nvSpPr>
          <p:spPr>
            <a:xfrm flipV="1">
              <a:off x="685798" y="4212771"/>
              <a:ext cx="228601" cy="106136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895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1126670"/>
            <a:ext cx="5731330" cy="2816679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799" y="4459728"/>
            <a:ext cx="3580371" cy="38507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accent1">
                    <a:lumMod val="60000"/>
                    <a:lumOff val="40000"/>
                  </a:schemeClr>
                </a:solidFill>
                <a:latin typeface="Source Sans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Facilitator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85798" y="4212771"/>
            <a:ext cx="5470073" cy="106136"/>
            <a:chOff x="685798" y="4212771"/>
            <a:chExt cx="5470073" cy="106136"/>
          </a:xfrm>
        </p:grpSpPr>
        <p:cxnSp>
          <p:nvCxnSpPr>
            <p:cNvPr id="5" name="Straight Connector 4"/>
            <p:cNvCxnSpPr/>
            <p:nvPr userDrawn="1"/>
          </p:nvCxnSpPr>
          <p:spPr>
            <a:xfrm>
              <a:off x="685799" y="4212771"/>
              <a:ext cx="547007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Isosceles Triangle 5"/>
            <p:cNvSpPr/>
            <p:nvPr userDrawn="1"/>
          </p:nvSpPr>
          <p:spPr>
            <a:xfrm flipV="1">
              <a:off x="685798" y="4212771"/>
              <a:ext cx="228601" cy="10613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870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05016"/>
            <a:ext cx="7886700" cy="6317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baseline="0">
                <a:solidFill>
                  <a:schemeClr val="accent6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5901"/>
            <a:ext cx="7886700" cy="43597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55172" y="6262008"/>
            <a:ext cx="531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Teaching &amp;</a:t>
            </a:r>
            <a:r>
              <a:rPr lang="en-US" sz="1200" b="1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 Learning Commons </a:t>
            </a:r>
            <a:r>
              <a:rPr lang="en-US" sz="1200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| </a:t>
            </a:r>
            <a:r>
              <a:rPr lang="en-US" sz="1200" i="1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Presentation Title</a:t>
            </a:r>
            <a:endParaRPr lang="en-US" sz="1200" i="1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70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987820" y="499259"/>
            <a:ext cx="1671619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i="1" baseline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This slide can be used for pictures.  Captions or description can go here.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76030" y="491096"/>
            <a:ext cx="6035760" cy="5451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en-US" dirty="0" smtClean="0"/>
              <a:t>Insert picture or media.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696737" y="491095"/>
            <a:ext cx="106137" cy="5451920"/>
            <a:chOff x="6696737" y="491095"/>
            <a:chExt cx="106137" cy="5451920"/>
          </a:xfrm>
        </p:grpSpPr>
        <p:cxnSp>
          <p:nvCxnSpPr>
            <p:cNvPr id="6" name="Straight Connector 5"/>
            <p:cNvCxnSpPr/>
            <p:nvPr userDrawn="1"/>
          </p:nvCxnSpPr>
          <p:spPr>
            <a:xfrm flipV="1">
              <a:off x="6696737" y="498022"/>
              <a:ext cx="0" cy="5444993"/>
            </a:xfrm>
            <a:prstGeom prst="line">
              <a:avLst/>
            </a:prstGeom>
            <a:ln>
              <a:solidFill>
                <a:srgbClr val="8626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Isosceles Triangle 7"/>
            <p:cNvSpPr/>
            <p:nvPr userDrawn="1"/>
          </p:nvSpPr>
          <p:spPr>
            <a:xfrm rot="16200000" flipV="1">
              <a:off x="6635505" y="552328"/>
              <a:ext cx="228601" cy="106136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555172" y="6262008"/>
            <a:ext cx="531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Teaching &amp;</a:t>
            </a:r>
            <a:r>
              <a:rPr lang="en-US" sz="1200" b="1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 Learning Commons </a:t>
            </a:r>
            <a:r>
              <a:rPr lang="en-US" sz="1200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| </a:t>
            </a:r>
            <a:r>
              <a:rPr lang="en-US" sz="1200" i="1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Presentation Title</a:t>
            </a:r>
            <a:endParaRPr lang="en-US" sz="1200" i="1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84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55172" y="6262008"/>
            <a:ext cx="531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Teaching &amp;</a:t>
            </a:r>
            <a:r>
              <a:rPr lang="en-US" sz="1200" b="1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 Learning Commons </a:t>
            </a:r>
            <a:r>
              <a:rPr lang="en-US" sz="1200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| </a:t>
            </a:r>
            <a:r>
              <a:rPr lang="en-US" sz="1200" i="1" baseline="0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Presentation Title</a:t>
            </a:r>
            <a:endParaRPr lang="en-US" sz="1200" i="1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642802" y="2050068"/>
            <a:ext cx="5738900" cy="24055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tx2"/>
                </a:solidFill>
                <a:latin typeface="Source Sans Pro" panose="020B0503030403020204" pitchFamily="34" charset="0"/>
              </a:defRPr>
            </a:lvl1pPr>
          </a:lstStyle>
          <a:p>
            <a:pPr marL="0" indent="0" algn="ctr">
              <a:buNone/>
            </a:pPr>
            <a:r>
              <a:rPr lang="en-US" sz="5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“</a:t>
            </a:r>
            <a:r>
              <a:rPr lang="en-US" sz="5400" i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This page can be used for quotes or pictures</a:t>
            </a:r>
            <a:r>
              <a:rPr lang="en-US" sz="5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”</a:t>
            </a:r>
            <a:endParaRPr lang="en-US" sz="5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39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642802" y="2050068"/>
            <a:ext cx="5738900" cy="24055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marL="0" indent="0" algn="ctr">
              <a:buNone/>
            </a:pPr>
            <a:r>
              <a:rPr lang="en-US" sz="5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“</a:t>
            </a:r>
            <a:r>
              <a:rPr lang="en-US" sz="5400" i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This page can be used for quotes or pictures</a:t>
            </a:r>
            <a:r>
              <a:rPr lang="en-US" sz="5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”</a:t>
            </a:r>
            <a:endParaRPr lang="en-US" sz="5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55172" y="6262008"/>
            <a:ext cx="531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Source Sans Pro" panose="020B0503030403020204" pitchFamily="34" charset="0"/>
              </a:rPr>
              <a:t>Teaching &amp;</a:t>
            </a:r>
            <a:r>
              <a:rPr lang="en-US" sz="1200" b="1" baseline="0" dirty="0" smtClean="0">
                <a:solidFill>
                  <a:schemeClr val="bg1"/>
                </a:solidFill>
                <a:latin typeface="Source Sans Pro" panose="020B0503030403020204" pitchFamily="34" charset="0"/>
              </a:rPr>
              <a:t> Learning Commons </a:t>
            </a:r>
            <a:r>
              <a:rPr lang="en-US" sz="1200" baseline="0" dirty="0" smtClean="0">
                <a:solidFill>
                  <a:schemeClr val="bg1"/>
                </a:solidFill>
                <a:latin typeface="Source Sans Pro" panose="020B0503030403020204" pitchFamily="34" charset="0"/>
              </a:rPr>
              <a:t>| </a:t>
            </a:r>
            <a:r>
              <a:rPr lang="en-US" sz="1200" i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ource Sans Pro" panose="020B0503030403020204" pitchFamily="34" charset="0"/>
              </a:rPr>
              <a:t>Presentation Title</a:t>
            </a:r>
            <a:endParaRPr lang="en-US" sz="1200" i="1" dirty="0">
              <a:solidFill>
                <a:schemeClr val="accent1">
                  <a:lumMod val="60000"/>
                  <a:lumOff val="40000"/>
                </a:schemeClr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33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57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3" r:id="rId3"/>
    <p:sldLayoutId id="2147483663" r:id="rId4"/>
    <p:sldLayoutId id="2147483672" r:id="rId5"/>
    <p:sldLayoutId id="214748366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KPU_TLCommons" TargetMode="External"/><Relationship Id="rId2" Type="http://schemas.openxmlformats.org/officeDocument/2006/relationships/hyperlink" Target="mailto:tlcommons@kpu.ca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anchor.fm/kpu-tlcommons" TargetMode="External"/><Relationship Id="rId4" Type="http://schemas.openxmlformats.org/officeDocument/2006/relationships/hyperlink" Target="http://wordpress.kpu.ca/tlcommon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Accommodations 101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Seanna Takacs, PhD</a:t>
            </a:r>
          </a:p>
          <a:p>
            <a:r>
              <a:rPr lang="en-US" sz="1400" dirty="0" smtClean="0"/>
              <a:t>Learning Specialist, Accessibility Services</a:t>
            </a:r>
          </a:p>
          <a:p>
            <a:r>
              <a:rPr lang="en-US" sz="1400" dirty="0" smtClean="0"/>
              <a:t>Educational Consultant, UDL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12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492546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150" y="1429931"/>
            <a:ext cx="2255248" cy="2252345"/>
          </a:xfrm>
        </p:spPr>
      </p:pic>
      <p:sp>
        <p:nvSpPr>
          <p:cNvPr id="6" name="TextBox 5"/>
          <p:cNvSpPr txBox="1"/>
          <p:nvPr/>
        </p:nvSpPr>
        <p:spPr>
          <a:xfrm>
            <a:off x="589935" y="1331497"/>
            <a:ext cx="2556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Giving everyone the same resources, funding, support.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6035040" y="1331496"/>
            <a:ext cx="2237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Differentiating resources, funding, support based on need.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3123" y="4395018"/>
            <a:ext cx="7669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Accommodations can be thought of as the “boxes” students use to see over the fence (i.e., to access sightlines for the game).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114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Accommodations + Learning Outcomes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759973"/>
            <a:ext cx="7886700" cy="4085655"/>
          </a:xfrm>
        </p:spPr>
        <p:txBody>
          <a:bodyPr/>
          <a:lstStyle/>
          <a:p>
            <a:pPr>
              <a:buNone/>
            </a:pPr>
            <a:endParaRPr lang="en-CA" dirty="0" smtClean="0"/>
          </a:p>
          <a:p>
            <a:pPr algn="ctr">
              <a:buNone/>
            </a:pPr>
            <a:r>
              <a:rPr lang="en-CA" dirty="0" smtClean="0"/>
              <a:t>Note that a </a:t>
            </a:r>
            <a:r>
              <a:rPr lang="en-CA" i="1" dirty="0" smtClean="0"/>
              <a:t>fundamental alteration </a:t>
            </a:r>
            <a:r>
              <a:rPr lang="en-CA" dirty="0" smtClean="0"/>
              <a:t>to</a:t>
            </a:r>
            <a:r>
              <a:rPr lang="en-CA" i="1" dirty="0" smtClean="0"/>
              <a:t> </a:t>
            </a:r>
            <a:r>
              <a:rPr lang="en-CA" dirty="0" smtClean="0"/>
              <a:t>course </a:t>
            </a:r>
            <a:r>
              <a:rPr lang="en-CA" dirty="0" smtClean="0"/>
              <a:t>outcomes must never occur, according to Ministry guidelines.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27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Troubling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alling out</a:t>
            </a:r>
          </a:p>
          <a:p>
            <a:r>
              <a:rPr lang="en-US" dirty="0"/>
              <a:t>c</a:t>
            </a:r>
            <a:r>
              <a:rPr lang="en-US" dirty="0" smtClean="0"/>
              <a:t>opious questions</a:t>
            </a:r>
          </a:p>
          <a:p>
            <a:r>
              <a:rPr lang="en-US" dirty="0"/>
              <a:t>d</a:t>
            </a:r>
            <a:r>
              <a:rPr lang="en-US" dirty="0" smtClean="0"/>
              <a:t>isrupting the class</a:t>
            </a:r>
          </a:p>
          <a:p>
            <a:r>
              <a:rPr lang="en-US" dirty="0" smtClean="0"/>
              <a:t>crying</a:t>
            </a:r>
          </a:p>
          <a:p>
            <a:r>
              <a:rPr lang="en-US" dirty="0" smtClean="0"/>
              <a:t>absenteeism</a:t>
            </a:r>
          </a:p>
          <a:p>
            <a:r>
              <a:rPr lang="en-US" dirty="0"/>
              <a:t>t</a:t>
            </a:r>
            <a:r>
              <a:rPr lang="en-US" dirty="0" smtClean="0"/>
              <a:t>hreats</a:t>
            </a:r>
          </a:p>
          <a:p>
            <a:r>
              <a:rPr lang="en-US" dirty="0"/>
              <a:t>a</a:t>
            </a:r>
            <a:r>
              <a:rPr lang="en-US" dirty="0" smtClean="0"/>
              <a:t>ggression</a:t>
            </a:r>
          </a:p>
          <a:p>
            <a:r>
              <a:rPr lang="en-US" dirty="0"/>
              <a:t>a</a:t>
            </a:r>
            <a:r>
              <a:rPr lang="en-US" dirty="0" smtClean="0"/>
              <a:t>cademic integrity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255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UDL?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5" y="1817687"/>
            <a:ext cx="6000750" cy="3695700"/>
          </a:xfrm>
        </p:spPr>
      </p:pic>
    </p:spTree>
    <p:extLst>
      <p:ext uri="{BB962C8B-B14F-4D97-AF65-F5344CB8AC3E}">
        <p14:creationId xmlns:p14="http://schemas.microsoft.com/office/powerpoint/2010/main" val="1839854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I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Ask how you can help!</a:t>
            </a:r>
          </a:p>
          <a:p>
            <a:r>
              <a:rPr lang="en-US" dirty="0" smtClean="0"/>
              <a:t>Read the accommodation letters</a:t>
            </a:r>
          </a:p>
          <a:p>
            <a:r>
              <a:rPr lang="en-US" dirty="0" smtClean="0"/>
              <a:t>Introduce yourself</a:t>
            </a:r>
          </a:p>
          <a:p>
            <a:r>
              <a:rPr lang="en-US" dirty="0" smtClean="0"/>
              <a:t>Say, “I’m here to help, please talk to me anytime”</a:t>
            </a:r>
          </a:p>
          <a:p>
            <a:r>
              <a:rPr lang="en-US" dirty="0" smtClean="0"/>
              <a:t>Partner with </a:t>
            </a:r>
            <a:r>
              <a:rPr lang="en-US" dirty="0"/>
              <a:t>A</a:t>
            </a:r>
            <a:r>
              <a:rPr lang="en-US" dirty="0" smtClean="0"/>
              <a:t>ccessibility Services</a:t>
            </a:r>
          </a:p>
          <a:p>
            <a:r>
              <a:rPr lang="en-US" dirty="0" smtClean="0"/>
              <a:t>Maintain a process orientation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270062" y="1485901"/>
            <a:ext cx="358588" cy="3496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96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Need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Accessibility Services</a:t>
            </a:r>
          </a:p>
          <a:p>
            <a:pPr marL="0" indent="0">
              <a:buNone/>
            </a:pPr>
            <a:r>
              <a:rPr lang="en-US" dirty="0" smtClean="0"/>
              <a:t>Early Alert</a:t>
            </a:r>
          </a:p>
          <a:p>
            <a:pPr marL="0" indent="0">
              <a:buNone/>
            </a:pPr>
            <a:r>
              <a:rPr lang="en-US" dirty="0" smtClean="0"/>
              <a:t>Student Rights and Responsibilities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02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Staying in touch!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9599"/>
            <a:ext cx="7886700" cy="313552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EMAIL: </a:t>
            </a:r>
            <a:r>
              <a:rPr lang="en-US" sz="2000" b="1" dirty="0">
                <a:solidFill>
                  <a:schemeClr val="accent6"/>
                </a:solidFill>
              </a:rPr>
              <a:t>		</a:t>
            </a:r>
            <a:r>
              <a:rPr lang="en-US" sz="2000" b="1" dirty="0" smtClean="0">
                <a:solidFill>
                  <a:schemeClr val="accent6"/>
                </a:solidFill>
                <a:hlinkClick r:id="rId2"/>
              </a:rPr>
              <a:t>tlcommons@kpu.ca</a:t>
            </a:r>
            <a:r>
              <a:rPr lang="en-US" sz="2000" b="1" dirty="0" smtClean="0">
                <a:solidFill>
                  <a:schemeClr val="accent6"/>
                </a:solidFill>
              </a:rPr>
              <a:t>; seanna.takacs@kpu.ca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TWITTER:</a:t>
            </a:r>
            <a:r>
              <a:rPr lang="en-US" sz="2000" dirty="0">
                <a:solidFill>
                  <a:schemeClr val="accent6"/>
                </a:solidFill>
              </a:rPr>
              <a:t>	</a:t>
            </a:r>
            <a:r>
              <a:rPr lang="en-US" sz="2000" b="1" dirty="0" smtClean="0">
                <a:solidFill>
                  <a:schemeClr val="accent6"/>
                </a:solidFill>
                <a:hlinkClick r:id="rId3"/>
              </a:rPr>
              <a:t>@</a:t>
            </a:r>
            <a:r>
              <a:rPr lang="en-US" sz="2000" b="1" dirty="0" err="1">
                <a:solidFill>
                  <a:schemeClr val="accent6"/>
                </a:solidFill>
                <a:hlinkClick r:id="rId3"/>
              </a:rPr>
              <a:t>KPU_TLCommons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WEBSITE: </a:t>
            </a:r>
            <a:r>
              <a:rPr lang="en-US" sz="2000" dirty="0">
                <a:solidFill>
                  <a:schemeClr val="accent6"/>
                </a:solidFill>
              </a:rPr>
              <a:t>	</a:t>
            </a:r>
            <a:r>
              <a:rPr lang="en-US" sz="2000" b="1" u="sng" dirty="0" smtClean="0">
                <a:solidFill>
                  <a:schemeClr val="accent6"/>
                </a:solidFill>
              </a:rPr>
              <a:t>kpu.ca/teaching-and-learning</a:t>
            </a:r>
            <a:endParaRPr lang="en-US" sz="2000" b="1" u="sng" dirty="0">
              <a:solidFill>
                <a:schemeClr val="accent6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BLOG:</a:t>
            </a:r>
            <a:r>
              <a:rPr lang="en-US" sz="2000" dirty="0">
                <a:solidFill>
                  <a:schemeClr val="accent6"/>
                </a:solidFill>
              </a:rPr>
              <a:t>		</a:t>
            </a:r>
            <a:r>
              <a:rPr lang="en-US" sz="2000" b="1" dirty="0" smtClean="0">
                <a:solidFill>
                  <a:schemeClr val="accent6"/>
                </a:solidFill>
                <a:hlinkClick r:id="rId4"/>
              </a:rPr>
              <a:t>wordpress.kpu.ca/</a:t>
            </a:r>
            <a:r>
              <a:rPr lang="en-US" sz="2000" b="1" dirty="0" err="1" smtClean="0">
                <a:solidFill>
                  <a:schemeClr val="accent6"/>
                </a:solidFill>
                <a:hlinkClick r:id="rId4"/>
              </a:rPr>
              <a:t>tlcommons</a:t>
            </a:r>
            <a:r>
              <a:rPr lang="en-US" sz="2000" b="1" dirty="0">
                <a:solidFill>
                  <a:schemeClr val="accent6"/>
                </a:solidFill>
                <a:hlinkClick r:id="rId4"/>
              </a:rPr>
              <a:t>/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PODCAST:</a:t>
            </a:r>
            <a:r>
              <a:rPr lang="en-US" sz="2000" dirty="0">
                <a:solidFill>
                  <a:schemeClr val="accent6"/>
                </a:solidFill>
              </a:rPr>
              <a:t>	</a:t>
            </a:r>
            <a:r>
              <a:rPr lang="en-US" sz="2000" b="1" dirty="0" smtClean="0">
                <a:solidFill>
                  <a:schemeClr val="accent6"/>
                </a:solidFill>
                <a:hlinkClick r:id="rId5"/>
              </a:rPr>
              <a:t>anchor.fm/</a:t>
            </a:r>
            <a:r>
              <a:rPr lang="en-US" sz="2000" b="1" dirty="0" err="1" smtClean="0">
                <a:solidFill>
                  <a:schemeClr val="accent6"/>
                </a:solidFill>
                <a:hlinkClick r:id="rId5"/>
              </a:rPr>
              <a:t>kpu-tlcommons</a:t>
            </a:r>
            <a:endParaRPr lang="en-US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48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Disability?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b="1" dirty="0" smtClean="0"/>
              <a:t>Definition according to BC Human Rights/Ministry of Justice:</a:t>
            </a:r>
            <a:endParaRPr lang="en-CA" dirty="0" smtClean="0"/>
          </a:p>
          <a:p>
            <a:pPr marL="0" indent="0">
              <a:buNone/>
              <a:defRPr/>
            </a:pPr>
            <a:endParaRPr lang="en-CA" dirty="0" smtClean="0"/>
          </a:p>
          <a:p>
            <a:pPr marL="0" indent="0" algn="r">
              <a:buNone/>
              <a:defRPr/>
            </a:pPr>
            <a:r>
              <a:rPr lang="en-US" sz="2000" dirty="0" smtClean="0"/>
              <a:t>A disability is a condition that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limits</a:t>
            </a:r>
            <a:r>
              <a:rPr lang="en-US" sz="2000" dirty="0" smtClean="0"/>
              <a:t> a person’s senses or activities. </a:t>
            </a:r>
          </a:p>
          <a:p>
            <a:pPr marL="0" indent="0" algn="r">
              <a:buNone/>
              <a:defRPr/>
            </a:pPr>
            <a:r>
              <a:rPr lang="en-US" sz="2000" dirty="0" smtClean="0"/>
              <a:t>It may be physical or mental, visible or invisible.</a:t>
            </a:r>
            <a:r>
              <a:rPr lang="en-US" dirty="0" smtClean="0"/>
              <a:t> </a:t>
            </a:r>
            <a:endParaRPr lang="en-CA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4129549" y="3991897"/>
            <a:ext cx="3264309" cy="1612490"/>
          </a:xfrm>
          <a:prstGeom prst="wedgeEllipseCallout">
            <a:avLst>
              <a:gd name="adj1" fmla="val -30773"/>
              <a:gd name="adj2" fmla="val 780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66968" y="4198375"/>
            <a:ext cx="191729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do they mean by </a:t>
            </a:r>
            <a:r>
              <a:rPr lang="en-CA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limit</a:t>
            </a:r>
            <a:r>
              <a:rPr lang="en-C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 Who or what is doing the </a:t>
            </a:r>
            <a:r>
              <a:rPr lang="en-CA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limiting</a:t>
            </a:r>
            <a:r>
              <a:rPr lang="en-C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75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Social Model of Disability?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>
                <a:solidFill>
                  <a:srgbClr val="0070C0"/>
                </a:solidFill>
                <a:latin typeface="+mn-lt"/>
              </a:rPr>
              <a:t>MEDICAL MODEL </a:t>
            </a:r>
            <a:r>
              <a:rPr lang="en-CA" dirty="0" smtClean="0">
                <a:latin typeface="+mn-lt"/>
              </a:rPr>
              <a:t>- </a:t>
            </a:r>
            <a:r>
              <a:rPr lang="en-US" altLang="en-US" dirty="0" smtClean="0">
                <a:latin typeface="+mn-lt"/>
              </a:rPr>
              <a:t>disability or illness is an </a:t>
            </a:r>
            <a:r>
              <a:rPr lang="en-US" altLang="en-US" b="1" dirty="0" smtClean="0">
                <a:latin typeface="+mn-lt"/>
              </a:rPr>
              <a:t>intrinsic part of the individual </a:t>
            </a:r>
            <a:r>
              <a:rPr lang="en-US" altLang="en-US" dirty="0" smtClean="0">
                <a:latin typeface="+mn-lt"/>
              </a:rPr>
              <a:t>that can cause disadvantages and can impact daily life.</a:t>
            </a:r>
          </a:p>
          <a:p>
            <a:pPr>
              <a:buNone/>
            </a:pPr>
            <a:endParaRPr lang="en-CA" dirty="0" smtClean="0">
              <a:latin typeface="+mn-lt"/>
            </a:endParaRPr>
          </a:p>
          <a:p>
            <a:pPr>
              <a:buNone/>
            </a:pPr>
            <a:endParaRPr lang="en-CA" dirty="0" smtClean="0">
              <a:latin typeface="+mn-lt"/>
            </a:endParaRPr>
          </a:p>
          <a:p>
            <a:pPr>
              <a:buNone/>
            </a:pPr>
            <a:r>
              <a:rPr lang="en-CA" dirty="0" smtClean="0">
                <a:solidFill>
                  <a:srgbClr val="FF0000"/>
                </a:solidFill>
                <a:latin typeface="+mn-lt"/>
              </a:rPr>
              <a:t>SOCIAL MODEL </a:t>
            </a:r>
            <a:r>
              <a:rPr lang="en-CA" dirty="0" smtClean="0">
                <a:latin typeface="+mn-lt"/>
              </a:rPr>
              <a:t>-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barriers in society </a:t>
            </a:r>
            <a:r>
              <a:rPr lang="en-US" dirty="0" smtClean="0">
                <a:latin typeface="+mn-lt"/>
              </a:rPr>
              <a:t>are the problem, rather than the individual or the condition. Society needs to change, rather than individuals with disabilities.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753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Barrier?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characteristic of a person or environment</a:t>
            </a:r>
          </a:p>
          <a:p>
            <a:r>
              <a:rPr lang="en-US" dirty="0" smtClean="0"/>
              <a:t>Everyone experiences barriers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DISABILITY-RELATED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barrier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783" y="3634935"/>
            <a:ext cx="5700433" cy="221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722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42802" y="1246094"/>
            <a:ext cx="5738900" cy="32095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PAUSE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/>
              <a:t>LIST FIVE BARRIERS YOU HAVE WITNESSED FOR STUDENTS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Functional </a:t>
            </a:r>
            <a:r>
              <a:rPr lang="en-US" dirty="0"/>
              <a:t>L</a:t>
            </a:r>
            <a:r>
              <a:rPr lang="en-US" dirty="0" smtClean="0"/>
              <a:t>imitation?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experience</a:t>
            </a:r>
            <a:r>
              <a:rPr lang="en-US" dirty="0" smtClean="0"/>
              <a:t> of the person</a:t>
            </a:r>
          </a:p>
          <a:p>
            <a:r>
              <a:rPr lang="en-US" dirty="0" smtClean="0"/>
              <a:t>A limitation in a particular </a:t>
            </a:r>
            <a:r>
              <a:rPr lang="en-US" dirty="0" smtClean="0">
                <a:solidFill>
                  <a:srgbClr val="FF0000"/>
                </a:solidFill>
              </a:rPr>
              <a:t>context</a:t>
            </a:r>
            <a:r>
              <a:rPr lang="en-US" dirty="0" smtClean="0"/>
              <a:t> as a result of their disability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905583"/>
            <a:ext cx="4518772" cy="218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17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</a:t>
            </a:r>
            <a:r>
              <a:rPr lang="en-US" dirty="0" smtClean="0"/>
              <a:t>“Decides” </a:t>
            </a:r>
            <a:r>
              <a:rPr lang="en-US" dirty="0" smtClean="0"/>
              <a:t>About Disability?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Formal diagnosis </a:t>
            </a:r>
          </a:p>
          <a:p>
            <a:r>
              <a:rPr lang="en-US" dirty="0"/>
              <a:t>p</a:t>
            </a:r>
            <a:r>
              <a:rPr lang="en-US" dirty="0" smtClean="0"/>
              <a:t>hysician/specialist</a:t>
            </a:r>
          </a:p>
          <a:p>
            <a:r>
              <a:rPr lang="en-US" dirty="0"/>
              <a:t>p</a:t>
            </a:r>
            <a:r>
              <a:rPr lang="en-US" dirty="0" smtClean="0"/>
              <a:t>sychologist</a:t>
            </a:r>
          </a:p>
          <a:p>
            <a:r>
              <a:rPr lang="en-US" dirty="0" smtClean="0"/>
              <a:t>Psychiatrist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400" dirty="0" smtClean="0"/>
              <a:t>Must include a report on the functional limitations the student experiences as a result of disability.</a:t>
            </a:r>
            <a:endParaRPr lang="en-US" sz="2400" dirty="0"/>
          </a:p>
        </p:txBody>
      </p:sp>
      <p:sp>
        <p:nvSpPr>
          <p:cNvPr id="4" name="5-Point Star 3"/>
          <p:cNvSpPr/>
          <p:nvPr/>
        </p:nvSpPr>
        <p:spPr>
          <a:xfrm>
            <a:off x="628650" y="4078942"/>
            <a:ext cx="412376" cy="39444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3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Academic</a:t>
            </a:r>
            <a:r>
              <a:rPr lang="en-US" dirty="0" smtClean="0"/>
              <a:t> Accommodations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485900"/>
            <a:ext cx="7886700" cy="471767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 means of </a:t>
            </a:r>
            <a:r>
              <a:rPr lang="en-US" sz="2400" dirty="0" smtClean="0">
                <a:solidFill>
                  <a:srgbClr val="FF0000"/>
                </a:solidFill>
              </a:rPr>
              <a:t>mitigating</a:t>
            </a:r>
            <a:r>
              <a:rPr lang="en-US" sz="2400" dirty="0" smtClean="0"/>
              <a:t> disability-related barriers (i.e., functional limitations) in the academic environment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lass materials</a:t>
            </a:r>
          </a:p>
          <a:p>
            <a:r>
              <a:rPr lang="en-US" sz="2400" dirty="0"/>
              <a:t>l</a:t>
            </a:r>
            <a:r>
              <a:rPr lang="en-US" sz="2400" dirty="0" smtClean="0"/>
              <a:t>ectures, activities</a:t>
            </a:r>
          </a:p>
          <a:p>
            <a:r>
              <a:rPr lang="en-US" sz="2400" dirty="0" smtClean="0"/>
              <a:t>field work, </a:t>
            </a:r>
            <a:r>
              <a:rPr lang="en-US" sz="2400" dirty="0" err="1" smtClean="0"/>
              <a:t>practica</a:t>
            </a:r>
            <a:r>
              <a:rPr lang="en-US" sz="2400" dirty="0" smtClean="0"/>
              <a:t>, exchanges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4222376"/>
            <a:ext cx="6683053" cy="18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806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Instructors are bound by </a:t>
            </a:r>
            <a:r>
              <a:rPr lang="en-CA" sz="2400" dirty="0" smtClean="0">
                <a:solidFill>
                  <a:srgbClr val="FF0000"/>
                </a:solidFill>
              </a:rPr>
              <a:t>human rights legislation</a:t>
            </a:r>
            <a:r>
              <a:rPr lang="en-CA" sz="2400" dirty="0" smtClean="0"/>
              <a:t> to provide academic accommodations when a student’s needs are based on Protected Grounds (i.e., disability)</a:t>
            </a:r>
          </a:p>
          <a:p>
            <a:r>
              <a:rPr lang="en-CA" sz="2400" dirty="0" smtClean="0"/>
              <a:t>Example: An </a:t>
            </a:r>
            <a:r>
              <a:rPr lang="en-CA" sz="2400" dirty="0" smtClean="0"/>
              <a:t>instructor may give everyone extra time, but that doesn’t mean a person with a disability is appropriately accommodated.</a:t>
            </a:r>
          </a:p>
        </p:txBody>
      </p:sp>
      <p:pic>
        <p:nvPicPr>
          <p:cNvPr id="4" name="Picture 3" descr="isol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1995" y="3933364"/>
            <a:ext cx="2686050" cy="1704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33F48"/>
      </a:dk2>
      <a:lt2>
        <a:srgbClr val="D9D9D6"/>
      </a:lt2>
      <a:accent1>
        <a:srgbClr val="77C5D5"/>
      </a:accent1>
      <a:accent2>
        <a:srgbClr val="862633"/>
      </a:accent2>
      <a:accent3>
        <a:srgbClr val="333F48"/>
      </a:accent3>
      <a:accent4>
        <a:srgbClr val="77C5D5"/>
      </a:accent4>
      <a:accent5>
        <a:srgbClr val="4472C4"/>
      </a:accent5>
      <a:accent6>
        <a:srgbClr val="862633"/>
      </a:accent6>
      <a:hlink>
        <a:srgbClr val="862633"/>
      </a:hlink>
      <a:folHlink>
        <a:srgbClr val="D2617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68A4C45A84D4A94056F9981DCF5C0" ma:contentTypeVersion="7" ma:contentTypeDescription="Create a new document." ma:contentTypeScope="" ma:versionID="fd08796bc4e062215171755a1bac6e28">
  <xsd:schema xmlns:xsd="http://www.w3.org/2001/XMLSchema" xmlns:xs="http://www.w3.org/2001/XMLSchema" xmlns:p="http://schemas.microsoft.com/office/2006/metadata/properties" xmlns:ns3="1a146a1c-496d-4a1e-89b3-5d9418a00fba" xmlns:ns4="3bf84323-6f29-4d34-b982-4523314c7c8f" targetNamespace="http://schemas.microsoft.com/office/2006/metadata/properties" ma:root="true" ma:fieldsID="e5d4123b22d7d9aba1fdfc8560e2a845" ns3:_="" ns4:_="">
    <xsd:import namespace="1a146a1c-496d-4a1e-89b3-5d9418a00fba"/>
    <xsd:import namespace="3bf84323-6f29-4d34-b982-4523314c7c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46a1c-496d-4a1e-89b3-5d9418a00f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84323-6f29-4d34-b982-4523314c7c8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930F29-72C2-40F9-A56A-B5A0E5A233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146a1c-496d-4a1e-89b3-5d9418a00fba"/>
    <ds:schemaRef ds:uri="3bf84323-6f29-4d34-b982-4523314c7c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D0440D-1F6C-49A4-9748-9D58E0C6A038}">
  <ds:schemaRefs>
    <ds:schemaRef ds:uri="http://schemas.microsoft.com/office/infopath/2007/PartnerControls"/>
    <ds:schemaRef ds:uri="http://purl.org/dc/terms/"/>
    <ds:schemaRef ds:uri="1a146a1c-496d-4a1e-89b3-5d9418a00fba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3bf84323-6f29-4d34-b982-4523314c7c8f"/>
  </ds:schemaRefs>
</ds:datastoreItem>
</file>

<file path=customXml/itemProps3.xml><?xml version="1.0" encoding="utf-8"?>
<ds:datastoreItem xmlns:ds="http://schemas.openxmlformats.org/officeDocument/2006/customXml" ds:itemID="{309148CD-8968-49C3-94AF-A74B79E53D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429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Source Sans Pro</vt:lpstr>
      <vt:lpstr>Office Theme</vt:lpstr>
      <vt:lpstr>Accommodations 101</vt:lpstr>
      <vt:lpstr>What is a Disability?</vt:lpstr>
      <vt:lpstr>The Social Model of Disability?</vt:lpstr>
      <vt:lpstr>What is a Barrier?</vt:lpstr>
      <vt:lpstr>PowerPoint Presentation</vt:lpstr>
      <vt:lpstr>What is a Functional Limitation?</vt:lpstr>
      <vt:lpstr>Who “Decides” About Disability?</vt:lpstr>
      <vt:lpstr>Academic Accommodations </vt:lpstr>
      <vt:lpstr>Human Rights</vt:lpstr>
      <vt:lpstr>PowerPoint Presentation</vt:lpstr>
      <vt:lpstr>Accommodations + Learning Outcomes</vt:lpstr>
      <vt:lpstr>Troubling Behavior</vt:lpstr>
      <vt:lpstr>What’s UDL?</vt:lpstr>
      <vt:lpstr>How Can I Help?</vt:lpstr>
      <vt:lpstr>If You Need Help</vt:lpstr>
      <vt:lpstr>Staying in touch!</vt:lpstr>
    </vt:vector>
  </TitlesOfParts>
  <Company>KPU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Leung</dc:creator>
  <cp:lastModifiedBy>Seanna Takacs</cp:lastModifiedBy>
  <cp:revision>44</cp:revision>
  <dcterms:created xsi:type="dcterms:W3CDTF">2019-07-08T18:36:24Z</dcterms:created>
  <dcterms:modified xsi:type="dcterms:W3CDTF">2019-11-13T17:39:08Z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0x01010093E68A4C45A84D4A94056F9981DCF5C0</vt:lpwstr>
  </property>
</Properties>
</file>