
<file path=[Content_Types].xml><?xml version="1.0" encoding="utf-8"?>
<Types xmlns="http://schemas.openxmlformats.org/package/2006/content-types">
  <Default Extension="jfif" ContentType="image/jpe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56" r:id="rId5"/>
    <p:sldId id="280" r:id="rId6"/>
    <p:sldId id="257" r:id="rId7"/>
    <p:sldId id="263" r:id="rId8"/>
    <p:sldId id="264" r:id="rId9"/>
    <p:sldId id="271" r:id="rId10"/>
    <p:sldId id="276" r:id="rId11"/>
    <p:sldId id="281" r:id="rId12"/>
    <p:sldId id="273" r:id="rId13"/>
    <p:sldId id="275" r:id="rId14"/>
    <p:sldId id="287" r:id="rId15"/>
    <p:sldId id="284" r:id="rId16"/>
    <p:sldId id="285" r:id="rId17"/>
    <p:sldId id="283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2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DA3775-D22E-4CA1-84C3-261861145FB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F3EDE6-5622-4EDA-AE2E-E12BB067FA5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INCLUSION</a:t>
          </a:r>
          <a:endParaRPr lang="en-US" dirty="0">
            <a:solidFill>
              <a:schemeClr val="tx1"/>
            </a:solidFill>
          </a:endParaRPr>
        </a:p>
      </dgm:t>
    </dgm:pt>
    <dgm:pt modelId="{DB43558E-F567-4422-8910-580D791BA0E3}" type="parTrans" cxnId="{13C2EF16-D418-4AAE-9209-D9A5BB2729FA}">
      <dgm:prSet/>
      <dgm:spPr/>
      <dgm:t>
        <a:bodyPr/>
        <a:lstStyle/>
        <a:p>
          <a:endParaRPr lang="en-US"/>
        </a:p>
      </dgm:t>
    </dgm:pt>
    <dgm:pt modelId="{28A98CD2-28AE-4ECB-B277-83045B47DBB9}" type="sibTrans" cxnId="{13C2EF16-D418-4AAE-9209-D9A5BB2729FA}">
      <dgm:prSet/>
      <dgm:spPr/>
      <dgm:t>
        <a:bodyPr/>
        <a:lstStyle/>
        <a:p>
          <a:endParaRPr lang="en-US"/>
        </a:p>
      </dgm:t>
    </dgm:pt>
    <dgm:pt modelId="{95C9AFAF-D177-479A-9DD0-1BA86F529AE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Learning Disabilities</a:t>
          </a:r>
          <a:endParaRPr lang="en-US" dirty="0">
            <a:solidFill>
              <a:schemeClr val="tx1"/>
            </a:solidFill>
          </a:endParaRPr>
        </a:p>
      </dgm:t>
    </dgm:pt>
    <dgm:pt modelId="{31788385-81A3-4427-B222-A8F9188C0C39}" type="parTrans" cxnId="{3275ABDB-3AD9-4A1D-A546-4573D376FA8D}">
      <dgm:prSet/>
      <dgm:spPr/>
      <dgm:t>
        <a:bodyPr/>
        <a:lstStyle/>
        <a:p>
          <a:endParaRPr lang="en-US"/>
        </a:p>
      </dgm:t>
    </dgm:pt>
    <dgm:pt modelId="{7B7AA946-228A-41D0-820C-225BB7637F26}" type="sibTrans" cxnId="{3275ABDB-3AD9-4A1D-A546-4573D376FA8D}">
      <dgm:prSet/>
      <dgm:spPr/>
      <dgm:t>
        <a:bodyPr/>
        <a:lstStyle/>
        <a:p>
          <a:endParaRPr lang="en-US"/>
        </a:p>
      </dgm:t>
    </dgm:pt>
    <dgm:pt modelId="{702F1C9C-8819-42AF-97E9-C70AA8BC8254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Intersubjectivity</a:t>
          </a:r>
          <a:endParaRPr lang="en-US" dirty="0">
            <a:solidFill>
              <a:schemeClr val="tx1"/>
            </a:solidFill>
          </a:endParaRPr>
        </a:p>
      </dgm:t>
    </dgm:pt>
    <dgm:pt modelId="{DDBAA25A-A0A6-4542-8CED-495E679D568C}" type="parTrans" cxnId="{7C8EAA84-BAD9-4D66-A278-C410324A1F93}">
      <dgm:prSet/>
      <dgm:spPr/>
      <dgm:t>
        <a:bodyPr/>
        <a:lstStyle/>
        <a:p>
          <a:endParaRPr lang="en-US"/>
        </a:p>
      </dgm:t>
    </dgm:pt>
    <dgm:pt modelId="{F5B86227-91E9-4173-BCE6-3D8B2AD22ECF}" type="sibTrans" cxnId="{7C8EAA84-BAD9-4D66-A278-C410324A1F93}">
      <dgm:prSet/>
      <dgm:spPr/>
      <dgm:t>
        <a:bodyPr/>
        <a:lstStyle/>
        <a:p>
          <a:endParaRPr lang="en-US"/>
        </a:p>
      </dgm:t>
    </dgm:pt>
    <dgm:pt modelId="{F54387C5-4CF3-4BDD-9FF8-6DCB3DB12FB1}" type="pres">
      <dgm:prSet presAssocID="{C5DA3775-D22E-4CA1-84C3-261861145FB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8E9F891-CA90-43B3-96BE-D89BD46B4C40}" type="pres">
      <dgm:prSet presAssocID="{C5DA3775-D22E-4CA1-84C3-261861145FB5}" presName="Name1" presStyleCnt="0"/>
      <dgm:spPr/>
    </dgm:pt>
    <dgm:pt modelId="{ABBCD3C3-9ABC-4DEA-8870-AD64DAF25228}" type="pres">
      <dgm:prSet presAssocID="{C5DA3775-D22E-4CA1-84C3-261861145FB5}" presName="cycle" presStyleCnt="0"/>
      <dgm:spPr/>
    </dgm:pt>
    <dgm:pt modelId="{DC8EFB10-90E1-452B-875A-D94B4DAC22CB}" type="pres">
      <dgm:prSet presAssocID="{C5DA3775-D22E-4CA1-84C3-261861145FB5}" presName="srcNode" presStyleLbl="node1" presStyleIdx="0" presStyleCnt="3"/>
      <dgm:spPr/>
    </dgm:pt>
    <dgm:pt modelId="{FB1197D4-86A9-439F-89A6-B7CDF17EB3D0}" type="pres">
      <dgm:prSet presAssocID="{C5DA3775-D22E-4CA1-84C3-261861145FB5}" presName="conn" presStyleLbl="parChTrans1D2" presStyleIdx="0" presStyleCnt="1"/>
      <dgm:spPr/>
      <dgm:t>
        <a:bodyPr/>
        <a:lstStyle/>
        <a:p>
          <a:endParaRPr lang="en-US"/>
        </a:p>
      </dgm:t>
    </dgm:pt>
    <dgm:pt modelId="{441F974C-ACE8-4507-A47D-52F88A5B9756}" type="pres">
      <dgm:prSet presAssocID="{C5DA3775-D22E-4CA1-84C3-261861145FB5}" presName="extraNode" presStyleLbl="node1" presStyleIdx="0" presStyleCnt="3"/>
      <dgm:spPr/>
    </dgm:pt>
    <dgm:pt modelId="{7E95D643-5C82-4896-8539-D51A7CC52C72}" type="pres">
      <dgm:prSet presAssocID="{C5DA3775-D22E-4CA1-84C3-261861145FB5}" presName="dstNode" presStyleLbl="node1" presStyleIdx="0" presStyleCnt="3"/>
      <dgm:spPr/>
    </dgm:pt>
    <dgm:pt modelId="{440BC4C2-E35B-476A-AEC0-0E0CEC918607}" type="pres">
      <dgm:prSet presAssocID="{43F3EDE6-5622-4EDA-AE2E-E12BB067FA5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097385-760A-45C0-BEAC-96A4A3B1B116}" type="pres">
      <dgm:prSet presAssocID="{43F3EDE6-5622-4EDA-AE2E-E12BB067FA54}" presName="accent_1" presStyleCnt="0"/>
      <dgm:spPr/>
    </dgm:pt>
    <dgm:pt modelId="{80B1C72D-CFDD-4314-A8CE-F7916B91B782}" type="pres">
      <dgm:prSet presAssocID="{43F3EDE6-5622-4EDA-AE2E-E12BB067FA54}" presName="accentRepeatNode" presStyleLbl="solidFgAcc1" presStyleIdx="0" presStyleCnt="3"/>
      <dgm:spPr/>
    </dgm:pt>
    <dgm:pt modelId="{B9E7C6AF-D4CA-4375-8785-DF2482B3546A}" type="pres">
      <dgm:prSet presAssocID="{95C9AFAF-D177-479A-9DD0-1BA86F529AE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6E251D-2D84-4BE6-94BF-CE9832F3FA0C}" type="pres">
      <dgm:prSet presAssocID="{95C9AFAF-D177-479A-9DD0-1BA86F529AE6}" presName="accent_2" presStyleCnt="0"/>
      <dgm:spPr/>
    </dgm:pt>
    <dgm:pt modelId="{2B61ED1E-D879-492E-8F6E-9E11137DD1AD}" type="pres">
      <dgm:prSet presAssocID="{95C9AFAF-D177-479A-9DD0-1BA86F529AE6}" presName="accentRepeatNode" presStyleLbl="solidFgAcc1" presStyleIdx="1" presStyleCnt="3"/>
      <dgm:spPr/>
    </dgm:pt>
    <dgm:pt modelId="{9338DC5A-25F4-43AB-A1C1-4A40515E5060}" type="pres">
      <dgm:prSet presAssocID="{702F1C9C-8819-42AF-97E9-C70AA8BC825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A922E6-27F6-4BB9-9F1D-6241285879FB}" type="pres">
      <dgm:prSet presAssocID="{702F1C9C-8819-42AF-97E9-C70AA8BC8254}" presName="accent_3" presStyleCnt="0"/>
      <dgm:spPr/>
    </dgm:pt>
    <dgm:pt modelId="{DF55B1DD-AB20-424B-B49A-0C9CF47400F1}" type="pres">
      <dgm:prSet presAssocID="{702F1C9C-8819-42AF-97E9-C70AA8BC8254}" presName="accentRepeatNode" presStyleLbl="solidFgAcc1" presStyleIdx="2" presStyleCnt="3"/>
      <dgm:spPr/>
    </dgm:pt>
  </dgm:ptLst>
  <dgm:cxnLst>
    <dgm:cxn modelId="{CE947E99-0D6E-4254-9F57-0A22E1F088B4}" type="presOf" srcId="{C5DA3775-D22E-4CA1-84C3-261861145FB5}" destId="{F54387C5-4CF3-4BDD-9FF8-6DCB3DB12FB1}" srcOrd="0" destOrd="0" presId="urn:microsoft.com/office/officeart/2008/layout/VerticalCurvedList"/>
    <dgm:cxn modelId="{7C8EAA84-BAD9-4D66-A278-C410324A1F93}" srcId="{C5DA3775-D22E-4CA1-84C3-261861145FB5}" destId="{702F1C9C-8819-42AF-97E9-C70AA8BC8254}" srcOrd="2" destOrd="0" parTransId="{DDBAA25A-A0A6-4542-8CED-495E679D568C}" sibTransId="{F5B86227-91E9-4173-BCE6-3D8B2AD22ECF}"/>
    <dgm:cxn modelId="{17E35F86-7318-4326-9D8B-E9238E072128}" type="presOf" srcId="{28A98CD2-28AE-4ECB-B277-83045B47DBB9}" destId="{FB1197D4-86A9-439F-89A6-B7CDF17EB3D0}" srcOrd="0" destOrd="0" presId="urn:microsoft.com/office/officeart/2008/layout/VerticalCurvedList"/>
    <dgm:cxn modelId="{D9681088-17AF-45CB-990B-1C1E6E87727D}" type="presOf" srcId="{43F3EDE6-5622-4EDA-AE2E-E12BB067FA54}" destId="{440BC4C2-E35B-476A-AEC0-0E0CEC918607}" srcOrd="0" destOrd="0" presId="urn:microsoft.com/office/officeart/2008/layout/VerticalCurvedList"/>
    <dgm:cxn modelId="{3275ABDB-3AD9-4A1D-A546-4573D376FA8D}" srcId="{C5DA3775-D22E-4CA1-84C3-261861145FB5}" destId="{95C9AFAF-D177-479A-9DD0-1BA86F529AE6}" srcOrd="1" destOrd="0" parTransId="{31788385-81A3-4427-B222-A8F9188C0C39}" sibTransId="{7B7AA946-228A-41D0-820C-225BB7637F26}"/>
    <dgm:cxn modelId="{52FA83FC-A580-4F3A-9381-192E0D06ACF9}" type="presOf" srcId="{702F1C9C-8819-42AF-97E9-C70AA8BC8254}" destId="{9338DC5A-25F4-43AB-A1C1-4A40515E5060}" srcOrd="0" destOrd="0" presId="urn:microsoft.com/office/officeart/2008/layout/VerticalCurvedList"/>
    <dgm:cxn modelId="{294BB781-E085-471A-BD18-734811F2A35B}" type="presOf" srcId="{95C9AFAF-D177-479A-9DD0-1BA86F529AE6}" destId="{B9E7C6AF-D4CA-4375-8785-DF2482B3546A}" srcOrd="0" destOrd="0" presId="urn:microsoft.com/office/officeart/2008/layout/VerticalCurvedList"/>
    <dgm:cxn modelId="{13C2EF16-D418-4AAE-9209-D9A5BB2729FA}" srcId="{C5DA3775-D22E-4CA1-84C3-261861145FB5}" destId="{43F3EDE6-5622-4EDA-AE2E-E12BB067FA54}" srcOrd="0" destOrd="0" parTransId="{DB43558E-F567-4422-8910-580D791BA0E3}" sibTransId="{28A98CD2-28AE-4ECB-B277-83045B47DBB9}"/>
    <dgm:cxn modelId="{C822A371-3AC3-49E9-AB06-D30FCCD57C75}" type="presParOf" srcId="{F54387C5-4CF3-4BDD-9FF8-6DCB3DB12FB1}" destId="{08E9F891-CA90-43B3-96BE-D89BD46B4C40}" srcOrd="0" destOrd="0" presId="urn:microsoft.com/office/officeart/2008/layout/VerticalCurvedList"/>
    <dgm:cxn modelId="{B8C0A0BE-3A4B-4E9C-A5B0-4F8F73D769A7}" type="presParOf" srcId="{08E9F891-CA90-43B3-96BE-D89BD46B4C40}" destId="{ABBCD3C3-9ABC-4DEA-8870-AD64DAF25228}" srcOrd="0" destOrd="0" presId="urn:microsoft.com/office/officeart/2008/layout/VerticalCurvedList"/>
    <dgm:cxn modelId="{877D82FC-BF28-46BF-B27D-DC4F78CE5230}" type="presParOf" srcId="{ABBCD3C3-9ABC-4DEA-8870-AD64DAF25228}" destId="{DC8EFB10-90E1-452B-875A-D94B4DAC22CB}" srcOrd="0" destOrd="0" presId="urn:microsoft.com/office/officeart/2008/layout/VerticalCurvedList"/>
    <dgm:cxn modelId="{B7D20517-C8DE-46E5-BC72-3649D30C8073}" type="presParOf" srcId="{ABBCD3C3-9ABC-4DEA-8870-AD64DAF25228}" destId="{FB1197D4-86A9-439F-89A6-B7CDF17EB3D0}" srcOrd="1" destOrd="0" presId="urn:microsoft.com/office/officeart/2008/layout/VerticalCurvedList"/>
    <dgm:cxn modelId="{A4A0DFEC-6C87-4456-9452-25938F038847}" type="presParOf" srcId="{ABBCD3C3-9ABC-4DEA-8870-AD64DAF25228}" destId="{441F974C-ACE8-4507-A47D-52F88A5B9756}" srcOrd="2" destOrd="0" presId="urn:microsoft.com/office/officeart/2008/layout/VerticalCurvedList"/>
    <dgm:cxn modelId="{8CEDDB81-E252-4468-A721-92A1E6AA40BE}" type="presParOf" srcId="{ABBCD3C3-9ABC-4DEA-8870-AD64DAF25228}" destId="{7E95D643-5C82-4896-8539-D51A7CC52C72}" srcOrd="3" destOrd="0" presId="urn:microsoft.com/office/officeart/2008/layout/VerticalCurvedList"/>
    <dgm:cxn modelId="{E6FB6DD3-99F4-4D4B-9F02-3818E5F86A16}" type="presParOf" srcId="{08E9F891-CA90-43B3-96BE-D89BD46B4C40}" destId="{440BC4C2-E35B-476A-AEC0-0E0CEC918607}" srcOrd="1" destOrd="0" presId="urn:microsoft.com/office/officeart/2008/layout/VerticalCurvedList"/>
    <dgm:cxn modelId="{F8CB7C32-625D-4160-B864-F57FD5110347}" type="presParOf" srcId="{08E9F891-CA90-43B3-96BE-D89BD46B4C40}" destId="{86097385-760A-45C0-BEAC-96A4A3B1B116}" srcOrd="2" destOrd="0" presId="urn:microsoft.com/office/officeart/2008/layout/VerticalCurvedList"/>
    <dgm:cxn modelId="{A6B45A0E-C0AE-4ABE-B251-912B6546EE51}" type="presParOf" srcId="{86097385-760A-45C0-BEAC-96A4A3B1B116}" destId="{80B1C72D-CFDD-4314-A8CE-F7916B91B782}" srcOrd="0" destOrd="0" presId="urn:microsoft.com/office/officeart/2008/layout/VerticalCurvedList"/>
    <dgm:cxn modelId="{912E98AA-8890-4166-92FD-79B52267E0B5}" type="presParOf" srcId="{08E9F891-CA90-43B3-96BE-D89BD46B4C40}" destId="{B9E7C6AF-D4CA-4375-8785-DF2482B3546A}" srcOrd="3" destOrd="0" presId="urn:microsoft.com/office/officeart/2008/layout/VerticalCurvedList"/>
    <dgm:cxn modelId="{499E5305-7181-42CC-A21B-BF89A1703E82}" type="presParOf" srcId="{08E9F891-CA90-43B3-96BE-D89BD46B4C40}" destId="{DC6E251D-2D84-4BE6-94BF-CE9832F3FA0C}" srcOrd="4" destOrd="0" presId="urn:microsoft.com/office/officeart/2008/layout/VerticalCurvedList"/>
    <dgm:cxn modelId="{9AD6F971-14B9-40BC-8FA6-6E58EF0AFAE8}" type="presParOf" srcId="{DC6E251D-2D84-4BE6-94BF-CE9832F3FA0C}" destId="{2B61ED1E-D879-492E-8F6E-9E11137DD1AD}" srcOrd="0" destOrd="0" presId="urn:microsoft.com/office/officeart/2008/layout/VerticalCurvedList"/>
    <dgm:cxn modelId="{A2BA1148-6BBB-430A-B367-C0DA14650080}" type="presParOf" srcId="{08E9F891-CA90-43B3-96BE-D89BD46B4C40}" destId="{9338DC5A-25F4-43AB-A1C1-4A40515E5060}" srcOrd="5" destOrd="0" presId="urn:microsoft.com/office/officeart/2008/layout/VerticalCurvedList"/>
    <dgm:cxn modelId="{65052041-1974-4D99-AD02-48D1C7B278AF}" type="presParOf" srcId="{08E9F891-CA90-43B3-96BE-D89BD46B4C40}" destId="{CDA922E6-27F6-4BB9-9F1D-6241285879FB}" srcOrd="6" destOrd="0" presId="urn:microsoft.com/office/officeart/2008/layout/VerticalCurvedList"/>
    <dgm:cxn modelId="{39A59E92-2392-4FCF-9D52-DE7D082107C9}" type="presParOf" srcId="{CDA922E6-27F6-4BB9-9F1D-6241285879FB}" destId="{DF55B1DD-AB20-424B-B49A-0C9CF47400F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24CFFD-2F2B-440E-BAE1-401BF90B3851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6083D-BD87-4B7C-B9CC-5B5934B29F18}">
      <dgm:prSet phldrT="[Text]"/>
      <dgm:spPr/>
      <dgm:t>
        <a:bodyPr/>
        <a:lstStyle/>
        <a:p>
          <a:r>
            <a:rPr lang="en-US" dirty="0" smtClean="0"/>
            <a:t>Learning Outcomes</a:t>
          </a:r>
          <a:endParaRPr lang="en-US" dirty="0"/>
        </a:p>
      </dgm:t>
    </dgm:pt>
    <dgm:pt modelId="{BB6A3FC8-3D6B-4F87-88B6-2700DE0324A4}" type="parTrans" cxnId="{631DC3D7-8A22-4300-9711-2392D8A24762}">
      <dgm:prSet/>
      <dgm:spPr/>
      <dgm:t>
        <a:bodyPr/>
        <a:lstStyle/>
        <a:p>
          <a:endParaRPr lang="en-US"/>
        </a:p>
      </dgm:t>
    </dgm:pt>
    <dgm:pt modelId="{0368EB61-BE2F-4438-A80C-4FA8015B579C}" type="sibTrans" cxnId="{631DC3D7-8A22-4300-9711-2392D8A24762}">
      <dgm:prSet/>
      <dgm:spPr/>
      <dgm:t>
        <a:bodyPr/>
        <a:lstStyle/>
        <a:p>
          <a:endParaRPr lang="en-US"/>
        </a:p>
      </dgm:t>
    </dgm:pt>
    <dgm:pt modelId="{42FE902A-E9B8-479A-B404-CC713350B162}">
      <dgm:prSet phldrT="[Text]"/>
      <dgm:spPr/>
      <dgm:t>
        <a:bodyPr/>
        <a:lstStyle/>
        <a:p>
          <a:r>
            <a:rPr lang="en-US" dirty="0" smtClean="0"/>
            <a:t>Assessments</a:t>
          </a:r>
          <a:endParaRPr lang="en-US" dirty="0"/>
        </a:p>
      </dgm:t>
    </dgm:pt>
    <dgm:pt modelId="{A84DBC25-EE1C-4792-ADB6-B30D7E9BDF79}" type="parTrans" cxnId="{6E408C79-94B2-4004-892E-94FD0F77CA22}">
      <dgm:prSet/>
      <dgm:spPr/>
      <dgm:t>
        <a:bodyPr/>
        <a:lstStyle/>
        <a:p>
          <a:endParaRPr lang="en-US"/>
        </a:p>
      </dgm:t>
    </dgm:pt>
    <dgm:pt modelId="{5781B7E3-C1D0-4004-9645-A4CBCEDDFC8B}" type="sibTrans" cxnId="{6E408C79-94B2-4004-892E-94FD0F77CA22}">
      <dgm:prSet/>
      <dgm:spPr/>
      <dgm:t>
        <a:bodyPr/>
        <a:lstStyle/>
        <a:p>
          <a:endParaRPr lang="en-US"/>
        </a:p>
      </dgm:t>
    </dgm:pt>
    <dgm:pt modelId="{80796652-3A84-4FBC-8DC8-CF90227DA564}">
      <dgm:prSet phldrT="[Text]"/>
      <dgm:spPr/>
      <dgm:t>
        <a:bodyPr/>
        <a:lstStyle/>
        <a:p>
          <a:r>
            <a:rPr lang="en-US" dirty="0" smtClean="0"/>
            <a:t>Class Activities</a:t>
          </a:r>
          <a:endParaRPr lang="en-US" dirty="0"/>
        </a:p>
      </dgm:t>
    </dgm:pt>
    <dgm:pt modelId="{A08FBD4E-A8F3-4737-89DE-A28F6E37FBA8}" type="parTrans" cxnId="{41DA72AE-2FE4-4772-ABC3-067A36BBABC8}">
      <dgm:prSet/>
      <dgm:spPr/>
      <dgm:t>
        <a:bodyPr/>
        <a:lstStyle/>
        <a:p>
          <a:endParaRPr lang="en-US"/>
        </a:p>
      </dgm:t>
    </dgm:pt>
    <dgm:pt modelId="{F1444B81-13AA-4044-AD96-CF7A6676D0D0}" type="sibTrans" cxnId="{41DA72AE-2FE4-4772-ABC3-067A36BBABC8}">
      <dgm:prSet/>
      <dgm:spPr/>
      <dgm:t>
        <a:bodyPr/>
        <a:lstStyle/>
        <a:p>
          <a:endParaRPr lang="en-US"/>
        </a:p>
      </dgm:t>
    </dgm:pt>
    <dgm:pt modelId="{923E209E-E0FA-4B9C-9E01-16947453FB3E}" type="pres">
      <dgm:prSet presAssocID="{6A24CFFD-2F2B-440E-BAE1-401BF90B3851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D10D7CC0-8EEB-4B39-8023-684D0B30F2BA}" type="pres">
      <dgm:prSet presAssocID="{80796652-3A84-4FBC-8DC8-CF90227DA564}" presName="Accent3" presStyleCnt="0"/>
      <dgm:spPr/>
    </dgm:pt>
    <dgm:pt modelId="{675FB0A4-8FA7-4BA7-9E08-888CAB4CE031}" type="pres">
      <dgm:prSet presAssocID="{80796652-3A84-4FBC-8DC8-CF90227DA564}" presName="Accent" presStyleLbl="node1" presStyleIdx="0" presStyleCnt="3"/>
      <dgm:spPr/>
    </dgm:pt>
    <dgm:pt modelId="{1F5B17C4-7C48-4BBE-AC96-3DF2D4921BD5}" type="pres">
      <dgm:prSet presAssocID="{80796652-3A84-4FBC-8DC8-CF90227DA564}" presName="ParentBackground3" presStyleCnt="0"/>
      <dgm:spPr/>
    </dgm:pt>
    <dgm:pt modelId="{FFFF86A7-0F86-451F-A5ED-DAD10FBD93EB}" type="pres">
      <dgm:prSet presAssocID="{80796652-3A84-4FBC-8DC8-CF90227DA564}" presName="ParentBackground" presStyleLbl="fgAcc1" presStyleIdx="0" presStyleCnt="3"/>
      <dgm:spPr/>
      <dgm:t>
        <a:bodyPr/>
        <a:lstStyle/>
        <a:p>
          <a:endParaRPr lang="en-US"/>
        </a:p>
      </dgm:t>
    </dgm:pt>
    <dgm:pt modelId="{B61CF070-9565-4F1E-A027-356981DB522B}" type="pres">
      <dgm:prSet presAssocID="{80796652-3A84-4FBC-8DC8-CF90227DA564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0A571-516B-47DA-83AD-E354E821DAB8}" type="pres">
      <dgm:prSet presAssocID="{42FE902A-E9B8-479A-B404-CC713350B162}" presName="Accent2" presStyleCnt="0"/>
      <dgm:spPr/>
    </dgm:pt>
    <dgm:pt modelId="{FC123062-F7E8-4D25-86D8-9FF136C2F5DD}" type="pres">
      <dgm:prSet presAssocID="{42FE902A-E9B8-479A-B404-CC713350B162}" presName="Accent" presStyleLbl="node1" presStyleIdx="1" presStyleCnt="3"/>
      <dgm:spPr/>
    </dgm:pt>
    <dgm:pt modelId="{03B5E09C-A05D-4A40-96FE-B8E2736A840B}" type="pres">
      <dgm:prSet presAssocID="{42FE902A-E9B8-479A-B404-CC713350B162}" presName="ParentBackground2" presStyleCnt="0"/>
      <dgm:spPr/>
    </dgm:pt>
    <dgm:pt modelId="{2FCBB74B-C300-48A6-8E1F-FD9A2C8597CC}" type="pres">
      <dgm:prSet presAssocID="{42FE902A-E9B8-479A-B404-CC713350B162}" presName="ParentBackground" presStyleLbl="fgAcc1" presStyleIdx="1" presStyleCnt="3"/>
      <dgm:spPr/>
      <dgm:t>
        <a:bodyPr/>
        <a:lstStyle/>
        <a:p>
          <a:endParaRPr lang="en-US"/>
        </a:p>
      </dgm:t>
    </dgm:pt>
    <dgm:pt modelId="{F30DF57B-F410-4DF5-8F94-AA5CB189855E}" type="pres">
      <dgm:prSet presAssocID="{42FE902A-E9B8-479A-B404-CC713350B162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A6739-EF46-4281-85D9-2273E4D90E51}" type="pres">
      <dgm:prSet presAssocID="{7CF6083D-BD87-4B7C-B9CC-5B5934B29F18}" presName="Accent1" presStyleCnt="0"/>
      <dgm:spPr/>
    </dgm:pt>
    <dgm:pt modelId="{95BC0AED-D465-48BC-8BDE-A7466E0FC6F0}" type="pres">
      <dgm:prSet presAssocID="{7CF6083D-BD87-4B7C-B9CC-5B5934B29F18}" presName="Accent" presStyleLbl="node1" presStyleIdx="2" presStyleCnt="3"/>
      <dgm:spPr/>
    </dgm:pt>
    <dgm:pt modelId="{CC38F76C-E85B-4B63-9002-2831A29B1697}" type="pres">
      <dgm:prSet presAssocID="{7CF6083D-BD87-4B7C-B9CC-5B5934B29F18}" presName="ParentBackground1" presStyleCnt="0"/>
      <dgm:spPr/>
    </dgm:pt>
    <dgm:pt modelId="{08E55D64-D1C9-4D20-AA5D-84D9D05E22E2}" type="pres">
      <dgm:prSet presAssocID="{7CF6083D-BD87-4B7C-B9CC-5B5934B29F18}" presName="ParentBackground" presStyleLbl="fgAcc1" presStyleIdx="2" presStyleCnt="3"/>
      <dgm:spPr/>
      <dgm:t>
        <a:bodyPr/>
        <a:lstStyle/>
        <a:p>
          <a:endParaRPr lang="en-US"/>
        </a:p>
      </dgm:t>
    </dgm:pt>
    <dgm:pt modelId="{711AD6E7-9FCF-4FFA-AE4C-5207B3EC4845}" type="pres">
      <dgm:prSet presAssocID="{7CF6083D-BD87-4B7C-B9CC-5B5934B29F18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DA72AE-2FE4-4772-ABC3-067A36BBABC8}" srcId="{6A24CFFD-2F2B-440E-BAE1-401BF90B3851}" destId="{80796652-3A84-4FBC-8DC8-CF90227DA564}" srcOrd="2" destOrd="0" parTransId="{A08FBD4E-A8F3-4737-89DE-A28F6E37FBA8}" sibTransId="{F1444B81-13AA-4044-AD96-CF7A6676D0D0}"/>
    <dgm:cxn modelId="{A5BC7BB0-4C97-4975-984A-292FBD27710C}" type="presOf" srcId="{42FE902A-E9B8-479A-B404-CC713350B162}" destId="{2FCBB74B-C300-48A6-8E1F-FD9A2C8597CC}" srcOrd="0" destOrd="0" presId="urn:microsoft.com/office/officeart/2011/layout/CircleProcess"/>
    <dgm:cxn modelId="{6E408C79-94B2-4004-892E-94FD0F77CA22}" srcId="{6A24CFFD-2F2B-440E-BAE1-401BF90B3851}" destId="{42FE902A-E9B8-479A-B404-CC713350B162}" srcOrd="1" destOrd="0" parTransId="{A84DBC25-EE1C-4792-ADB6-B30D7E9BDF79}" sibTransId="{5781B7E3-C1D0-4004-9645-A4CBCEDDFC8B}"/>
    <dgm:cxn modelId="{A141CA94-A1E8-4A91-B2CB-743AC8FF5AEB}" type="presOf" srcId="{42FE902A-E9B8-479A-B404-CC713350B162}" destId="{F30DF57B-F410-4DF5-8F94-AA5CB189855E}" srcOrd="1" destOrd="0" presId="urn:microsoft.com/office/officeart/2011/layout/CircleProcess"/>
    <dgm:cxn modelId="{B0552948-FFEC-4A73-A59B-B6B7C80D1C0D}" type="presOf" srcId="{7CF6083D-BD87-4B7C-B9CC-5B5934B29F18}" destId="{08E55D64-D1C9-4D20-AA5D-84D9D05E22E2}" srcOrd="0" destOrd="0" presId="urn:microsoft.com/office/officeart/2011/layout/CircleProcess"/>
    <dgm:cxn modelId="{402F338B-13E0-47D0-A669-E547650078ED}" type="presOf" srcId="{80796652-3A84-4FBC-8DC8-CF90227DA564}" destId="{B61CF070-9565-4F1E-A027-356981DB522B}" srcOrd="1" destOrd="0" presId="urn:microsoft.com/office/officeart/2011/layout/CircleProcess"/>
    <dgm:cxn modelId="{631DC3D7-8A22-4300-9711-2392D8A24762}" srcId="{6A24CFFD-2F2B-440E-BAE1-401BF90B3851}" destId="{7CF6083D-BD87-4B7C-B9CC-5B5934B29F18}" srcOrd="0" destOrd="0" parTransId="{BB6A3FC8-3D6B-4F87-88B6-2700DE0324A4}" sibTransId="{0368EB61-BE2F-4438-A80C-4FA8015B579C}"/>
    <dgm:cxn modelId="{14BF8260-0E2B-4C59-96AC-6F9103DCA473}" type="presOf" srcId="{7CF6083D-BD87-4B7C-B9CC-5B5934B29F18}" destId="{711AD6E7-9FCF-4FFA-AE4C-5207B3EC4845}" srcOrd="1" destOrd="0" presId="urn:microsoft.com/office/officeart/2011/layout/CircleProcess"/>
    <dgm:cxn modelId="{57942A3F-2C2C-45BD-88D8-45C69D392D96}" type="presOf" srcId="{80796652-3A84-4FBC-8DC8-CF90227DA564}" destId="{FFFF86A7-0F86-451F-A5ED-DAD10FBD93EB}" srcOrd="0" destOrd="0" presId="urn:microsoft.com/office/officeart/2011/layout/CircleProcess"/>
    <dgm:cxn modelId="{13D93C58-3DA8-4CAF-91DB-24E6DAE1ADAA}" type="presOf" srcId="{6A24CFFD-2F2B-440E-BAE1-401BF90B3851}" destId="{923E209E-E0FA-4B9C-9E01-16947453FB3E}" srcOrd="0" destOrd="0" presId="urn:microsoft.com/office/officeart/2011/layout/CircleProcess"/>
    <dgm:cxn modelId="{918454F0-982F-4313-9F87-5FF9F41820C2}" type="presParOf" srcId="{923E209E-E0FA-4B9C-9E01-16947453FB3E}" destId="{D10D7CC0-8EEB-4B39-8023-684D0B30F2BA}" srcOrd="0" destOrd="0" presId="urn:microsoft.com/office/officeart/2011/layout/CircleProcess"/>
    <dgm:cxn modelId="{8E3D11DB-FFFF-4D49-9CF0-55DE7570BBF0}" type="presParOf" srcId="{D10D7CC0-8EEB-4B39-8023-684D0B30F2BA}" destId="{675FB0A4-8FA7-4BA7-9E08-888CAB4CE031}" srcOrd="0" destOrd="0" presId="urn:microsoft.com/office/officeart/2011/layout/CircleProcess"/>
    <dgm:cxn modelId="{BEF6E452-7820-4E75-B1F2-B7E10DFA9A1E}" type="presParOf" srcId="{923E209E-E0FA-4B9C-9E01-16947453FB3E}" destId="{1F5B17C4-7C48-4BBE-AC96-3DF2D4921BD5}" srcOrd="1" destOrd="0" presId="urn:microsoft.com/office/officeart/2011/layout/CircleProcess"/>
    <dgm:cxn modelId="{DE649428-D41C-415D-ABAF-569625AB6D01}" type="presParOf" srcId="{1F5B17C4-7C48-4BBE-AC96-3DF2D4921BD5}" destId="{FFFF86A7-0F86-451F-A5ED-DAD10FBD93EB}" srcOrd="0" destOrd="0" presId="urn:microsoft.com/office/officeart/2011/layout/CircleProcess"/>
    <dgm:cxn modelId="{4A3A61F1-AAD5-4BDE-8AB6-5591F1E5D44C}" type="presParOf" srcId="{923E209E-E0FA-4B9C-9E01-16947453FB3E}" destId="{B61CF070-9565-4F1E-A027-356981DB522B}" srcOrd="2" destOrd="0" presId="urn:microsoft.com/office/officeart/2011/layout/CircleProcess"/>
    <dgm:cxn modelId="{C2265795-7ED8-4E48-A264-02D01D0853F4}" type="presParOf" srcId="{923E209E-E0FA-4B9C-9E01-16947453FB3E}" destId="{2D70A571-516B-47DA-83AD-E354E821DAB8}" srcOrd="3" destOrd="0" presId="urn:microsoft.com/office/officeart/2011/layout/CircleProcess"/>
    <dgm:cxn modelId="{9B490733-DADB-4072-8238-1CCCB6C31298}" type="presParOf" srcId="{2D70A571-516B-47DA-83AD-E354E821DAB8}" destId="{FC123062-F7E8-4D25-86D8-9FF136C2F5DD}" srcOrd="0" destOrd="0" presId="urn:microsoft.com/office/officeart/2011/layout/CircleProcess"/>
    <dgm:cxn modelId="{FBFEC716-A2B9-45F6-910D-91B64C94CAA9}" type="presParOf" srcId="{923E209E-E0FA-4B9C-9E01-16947453FB3E}" destId="{03B5E09C-A05D-4A40-96FE-B8E2736A840B}" srcOrd="4" destOrd="0" presId="urn:microsoft.com/office/officeart/2011/layout/CircleProcess"/>
    <dgm:cxn modelId="{13FAE59D-586E-40D3-98DA-313F416C0B57}" type="presParOf" srcId="{03B5E09C-A05D-4A40-96FE-B8E2736A840B}" destId="{2FCBB74B-C300-48A6-8E1F-FD9A2C8597CC}" srcOrd="0" destOrd="0" presId="urn:microsoft.com/office/officeart/2011/layout/CircleProcess"/>
    <dgm:cxn modelId="{58C81CB5-59DE-475A-BCC5-3833E3ED10A8}" type="presParOf" srcId="{923E209E-E0FA-4B9C-9E01-16947453FB3E}" destId="{F30DF57B-F410-4DF5-8F94-AA5CB189855E}" srcOrd="5" destOrd="0" presId="urn:microsoft.com/office/officeart/2011/layout/CircleProcess"/>
    <dgm:cxn modelId="{EA407A99-CBCC-4035-BAF9-D867926600E0}" type="presParOf" srcId="{923E209E-E0FA-4B9C-9E01-16947453FB3E}" destId="{ED3A6739-EF46-4281-85D9-2273E4D90E51}" srcOrd="6" destOrd="0" presId="urn:microsoft.com/office/officeart/2011/layout/CircleProcess"/>
    <dgm:cxn modelId="{5FD29224-73EB-42F7-9B56-9CE56CE78A3E}" type="presParOf" srcId="{ED3A6739-EF46-4281-85D9-2273E4D90E51}" destId="{95BC0AED-D465-48BC-8BDE-A7466E0FC6F0}" srcOrd="0" destOrd="0" presId="urn:microsoft.com/office/officeart/2011/layout/CircleProcess"/>
    <dgm:cxn modelId="{A2A7A362-89F9-4BFC-81C4-9186045E4311}" type="presParOf" srcId="{923E209E-E0FA-4B9C-9E01-16947453FB3E}" destId="{CC38F76C-E85B-4B63-9002-2831A29B1697}" srcOrd="7" destOrd="0" presId="urn:microsoft.com/office/officeart/2011/layout/CircleProcess"/>
    <dgm:cxn modelId="{C804A7AB-BD90-4AD9-954E-EAD3D85E266F}" type="presParOf" srcId="{CC38F76C-E85B-4B63-9002-2831A29B1697}" destId="{08E55D64-D1C9-4D20-AA5D-84D9D05E22E2}" srcOrd="0" destOrd="0" presId="urn:microsoft.com/office/officeart/2011/layout/CircleProcess"/>
    <dgm:cxn modelId="{63032148-97FF-4B9A-B698-50767D53CC08}" type="presParOf" srcId="{923E209E-E0FA-4B9C-9E01-16947453FB3E}" destId="{711AD6E7-9FCF-4FFA-AE4C-5207B3EC4845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1197D4-86A9-439F-89A6-B7CDF17EB3D0}">
      <dsp:nvSpPr>
        <dsp:cNvPr id="0" name=""/>
        <dsp:cNvSpPr/>
      </dsp:nvSpPr>
      <dsp:spPr>
        <a:xfrm>
          <a:off x="-4038861" y="-619961"/>
          <a:ext cx="4812952" cy="4812952"/>
        </a:xfrm>
        <a:prstGeom prst="blockArc">
          <a:avLst>
            <a:gd name="adj1" fmla="val 18900000"/>
            <a:gd name="adj2" fmla="val 2700000"/>
            <a:gd name="adj3" fmla="val 44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0BC4C2-E35B-476A-AEC0-0E0CEC918607}">
      <dsp:nvSpPr>
        <dsp:cNvPr id="0" name=""/>
        <dsp:cNvSpPr/>
      </dsp:nvSpPr>
      <dsp:spPr>
        <a:xfrm>
          <a:off x="497812" y="357303"/>
          <a:ext cx="6095123" cy="7146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219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solidFill>
                <a:schemeClr val="tx1"/>
              </a:solidFill>
            </a:rPr>
            <a:t>INCLUSION</a:t>
          </a:r>
          <a:endParaRPr lang="en-US" sz="3700" kern="1200" dirty="0">
            <a:solidFill>
              <a:schemeClr val="tx1"/>
            </a:solidFill>
          </a:endParaRPr>
        </a:p>
      </dsp:txBody>
      <dsp:txXfrm>
        <a:off x="497812" y="357303"/>
        <a:ext cx="6095123" cy="714606"/>
      </dsp:txXfrm>
    </dsp:sp>
    <dsp:sp modelId="{80B1C72D-CFDD-4314-A8CE-F7916B91B782}">
      <dsp:nvSpPr>
        <dsp:cNvPr id="0" name=""/>
        <dsp:cNvSpPr/>
      </dsp:nvSpPr>
      <dsp:spPr>
        <a:xfrm>
          <a:off x="51183" y="267977"/>
          <a:ext cx="893257" cy="8932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E7C6AF-D4CA-4375-8785-DF2482B3546A}">
      <dsp:nvSpPr>
        <dsp:cNvPr id="0" name=""/>
        <dsp:cNvSpPr/>
      </dsp:nvSpPr>
      <dsp:spPr>
        <a:xfrm>
          <a:off x="757571" y="1429212"/>
          <a:ext cx="5835364" cy="7146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219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solidFill>
                <a:schemeClr val="tx1"/>
              </a:solidFill>
            </a:rPr>
            <a:t>Learning Disabilities</a:t>
          </a:r>
          <a:endParaRPr lang="en-US" sz="3700" kern="1200" dirty="0">
            <a:solidFill>
              <a:schemeClr val="tx1"/>
            </a:solidFill>
          </a:endParaRPr>
        </a:p>
      </dsp:txBody>
      <dsp:txXfrm>
        <a:off x="757571" y="1429212"/>
        <a:ext cx="5835364" cy="714606"/>
      </dsp:txXfrm>
    </dsp:sp>
    <dsp:sp modelId="{2B61ED1E-D879-492E-8F6E-9E11137DD1AD}">
      <dsp:nvSpPr>
        <dsp:cNvPr id="0" name=""/>
        <dsp:cNvSpPr/>
      </dsp:nvSpPr>
      <dsp:spPr>
        <a:xfrm>
          <a:off x="310942" y="1339886"/>
          <a:ext cx="893257" cy="8932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38DC5A-25F4-43AB-A1C1-4A40515E5060}">
      <dsp:nvSpPr>
        <dsp:cNvPr id="0" name=""/>
        <dsp:cNvSpPr/>
      </dsp:nvSpPr>
      <dsp:spPr>
        <a:xfrm>
          <a:off x="497812" y="2501121"/>
          <a:ext cx="6095123" cy="7146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219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 smtClean="0">
              <a:solidFill>
                <a:schemeClr val="tx1"/>
              </a:solidFill>
            </a:rPr>
            <a:t>Intersubjectivity</a:t>
          </a:r>
          <a:endParaRPr lang="en-US" sz="3700" kern="1200" dirty="0">
            <a:solidFill>
              <a:schemeClr val="tx1"/>
            </a:solidFill>
          </a:endParaRPr>
        </a:p>
      </dsp:txBody>
      <dsp:txXfrm>
        <a:off x="497812" y="2501121"/>
        <a:ext cx="6095123" cy="714606"/>
      </dsp:txXfrm>
    </dsp:sp>
    <dsp:sp modelId="{DF55B1DD-AB20-424B-B49A-0C9CF47400F1}">
      <dsp:nvSpPr>
        <dsp:cNvPr id="0" name=""/>
        <dsp:cNvSpPr/>
      </dsp:nvSpPr>
      <dsp:spPr>
        <a:xfrm>
          <a:off x="51183" y="2411795"/>
          <a:ext cx="893257" cy="8932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FB0A4-8FA7-4BA7-9E08-888CAB4CE031}">
      <dsp:nvSpPr>
        <dsp:cNvPr id="0" name=""/>
        <dsp:cNvSpPr/>
      </dsp:nvSpPr>
      <dsp:spPr>
        <a:xfrm>
          <a:off x="4589639" y="1054513"/>
          <a:ext cx="2002081" cy="20024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FF86A7-0F86-451F-A5ED-DAD10FBD93EB}">
      <dsp:nvSpPr>
        <dsp:cNvPr id="0" name=""/>
        <dsp:cNvSpPr/>
      </dsp:nvSpPr>
      <dsp:spPr>
        <a:xfrm>
          <a:off x="4656115" y="1121273"/>
          <a:ext cx="1869131" cy="186893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Class Activities</a:t>
          </a:r>
          <a:endParaRPr lang="en-US" sz="1900" kern="1200" dirty="0"/>
        </a:p>
      </dsp:txBody>
      <dsp:txXfrm>
        <a:off x="4923320" y="1388313"/>
        <a:ext cx="1334721" cy="1334851"/>
      </dsp:txXfrm>
    </dsp:sp>
    <dsp:sp modelId="{FC123062-F7E8-4D25-86D8-9FF136C2F5DD}">
      <dsp:nvSpPr>
        <dsp:cNvPr id="0" name=""/>
        <dsp:cNvSpPr/>
      </dsp:nvSpPr>
      <dsp:spPr>
        <a:xfrm rot="2700000">
          <a:off x="2522842" y="1056933"/>
          <a:ext cx="1997259" cy="199725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CBB74B-C300-48A6-8E1F-FD9A2C8597CC}">
      <dsp:nvSpPr>
        <dsp:cNvPr id="0" name=""/>
        <dsp:cNvSpPr/>
      </dsp:nvSpPr>
      <dsp:spPr>
        <a:xfrm>
          <a:off x="2586906" y="1121273"/>
          <a:ext cx="1869131" cy="186893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Assessments</a:t>
          </a:r>
          <a:endParaRPr lang="en-US" sz="1900" kern="1200" dirty="0"/>
        </a:p>
      </dsp:txBody>
      <dsp:txXfrm>
        <a:off x="2854111" y="1388313"/>
        <a:ext cx="1334721" cy="1334851"/>
      </dsp:txXfrm>
    </dsp:sp>
    <dsp:sp modelId="{95BC0AED-D465-48BC-8BDE-A7466E0FC6F0}">
      <dsp:nvSpPr>
        <dsp:cNvPr id="0" name=""/>
        <dsp:cNvSpPr/>
      </dsp:nvSpPr>
      <dsp:spPr>
        <a:xfrm rot="2700000">
          <a:off x="453633" y="1056933"/>
          <a:ext cx="1997259" cy="199725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55D64-D1C9-4D20-AA5D-84D9D05E22E2}">
      <dsp:nvSpPr>
        <dsp:cNvPr id="0" name=""/>
        <dsp:cNvSpPr/>
      </dsp:nvSpPr>
      <dsp:spPr>
        <a:xfrm>
          <a:off x="517697" y="1121273"/>
          <a:ext cx="1869131" cy="186893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Learning Outcomes</a:t>
          </a:r>
          <a:endParaRPr lang="en-US" sz="1900" kern="1200" dirty="0"/>
        </a:p>
      </dsp:txBody>
      <dsp:txXfrm>
        <a:off x="784902" y="1388313"/>
        <a:ext cx="1334721" cy="13348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95647-50FB-4B46-BD15-0288CDF8399B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4285B-D806-4381-86A6-E41AAF652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53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799" y="1126670"/>
            <a:ext cx="5731330" cy="281667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accent6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799" y="4459728"/>
            <a:ext cx="3580371" cy="38507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2"/>
                </a:solidFill>
                <a:latin typeface="Source Sans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Facilitator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85798" y="4212771"/>
            <a:ext cx="5470073" cy="106136"/>
            <a:chOff x="685798" y="4212771"/>
            <a:chExt cx="5470073" cy="106136"/>
          </a:xfrm>
        </p:grpSpPr>
        <p:cxnSp>
          <p:nvCxnSpPr>
            <p:cNvPr id="5" name="Straight Connector 4"/>
            <p:cNvCxnSpPr/>
            <p:nvPr userDrawn="1"/>
          </p:nvCxnSpPr>
          <p:spPr>
            <a:xfrm>
              <a:off x="685799" y="4212771"/>
              <a:ext cx="5470072" cy="0"/>
            </a:xfrm>
            <a:prstGeom prst="line">
              <a:avLst/>
            </a:prstGeom>
            <a:ln>
              <a:solidFill>
                <a:srgbClr val="8626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Isosceles Triangle 5"/>
            <p:cNvSpPr/>
            <p:nvPr userDrawn="1"/>
          </p:nvSpPr>
          <p:spPr>
            <a:xfrm flipV="1">
              <a:off x="685798" y="4212771"/>
              <a:ext cx="228601" cy="106136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4895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799" y="1126670"/>
            <a:ext cx="5731330" cy="2816679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799" y="4459728"/>
            <a:ext cx="3580371" cy="38507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accent1">
                    <a:lumMod val="60000"/>
                    <a:lumOff val="40000"/>
                  </a:schemeClr>
                </a:solidFill>
                <a:latin typeface="Source Sans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Facilitator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685798" y="4212771"/>
            <a:ext cx="5470073" cy="106136"/>
            <a:chOff x="685798" y="4212771"/>
            <a:chExt cx="5470073" cy="106136"/>
          </a:xfrm>
        </p:grpSpPr>
        <p:cxnSp>
          <p:nvCxnSpPr>
            <p:cNvPr id="5" name="Straight Connector 4"/>
            <p:cNvCxnSpPr/>
            <p:nvPr userDrawn="1"/>
          </p:nvCxnSpPr>
          <p:spPr>
            <a:xfrm>
              <a:off x="685799" y="4212771"/>
              <a:ext cx="547007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Isosceles Triangle 5"/>
            <p:cNvSpPr/>
            <p:nvPr userDrawn="1"/>
          </p:nvSpPr>
          <p:spPr>
            <a:xfrm flipV="1">
              <a:off x="685798" y="4212771"/>
              <a:ext cx="228601" cy="10613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870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605016"/>
            <a:ext cx="7886700" cy="6317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baseline="0">
                <a:solidFill>
                  <a:schemeClr val="accent6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5901"/>
            <a:ext cx="7886700" cy="43597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55172" y="6262008"/>
            <a:ext cx="5314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Teaching &amp;</a:t>
            </a:r>
            <a:r>
              <a:rPr lang="en-US" sz="1200" b="1" baseline="0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 Learning Commons </a:t>
            </a:r>
            <a:r>
              <a:rPr lang="en-US" sz="1200" baseline="0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| </a:t>
            </a:r>
            <a:r>
              <a:rPr lang="en-US" sz="1200" i="1" baseline="0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Presentation Title</a:t>
            </a:r>
            <a:endParaRPr lang="en-US" sz="1200" i="1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70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987820" y="499259"/>
            <a:ext cx="1671619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i="1" baseline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This slide can be used for pictures.  Captions or description can go here.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76030" y="491096"/>
            <a:ext cx="6035760" cy="54519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en-US" dirty="0" smtClean="0"/>
              <a:t>Insert picture or media.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6696737" y="491095"/>
            <a:ext cx="106137" cy="5451920"/>
            <a:chOff x="6696737" y="491095"/>
            <a:chExt cx="106137" cy="5451920"/>
          </a:xfrm>
        </p:grpSpPr>
        <p:cxnSp>
          <p:nvCxnSpPr>
            <p:cNvPr id="6" name="Straight Connector 5"/>
            <p:cNvCxnSpPr/>
            <p:nvPr userDrawn="1"/>
          </p:nvCxnSpPr>
          <p:spPr>
            <a:xfrm flipV="1">
              <a:off x="6696737" y="498022"/>
              <a:ext cx="0" cy="5444993"/>
            </a:xfrm>
            <a:prstGeom prst="line">
              <a:avLst/>
            </a:prstGeom>
            <a:ln>
              <a:solidFill>
                <a:srgbClr val="8626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Isosceles Triangle 7"/>
            <p:cNvSpPr/>
            <p:nvPr userDrawn="1"/>
          </p:nvSpPr>
          <p:spPr>
            <a:xfrm rot="16200000" flipV="1">
              <a:off x="6635505" y="552328"/>
              <a:ext cx="228601" cy="106136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555172" y="6262008"/>
            <a:ext cx="5314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Teaching &amp;</a:t>
            </a:r>
            <a:r>
              <a:rPr lang="en-US" sz="1200" b="1" baseline="0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 Learning Commons </a:t>
            </a:r>
            <a:r>
              <a:rPr lang="en-US" sz="1200" baseline="0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| </a:t>
            </a:r>
            <a:r>
              <a:rPr lang="en-US" sz="1200" i="1" baseline="0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Presentation Title</a:t>
            </a:r>
            <a:endParaRPr lang="en-US" sz="1200" i="1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84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55172" y="6262008"/>
            <a:ext cx="5314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Teaching &amp;</a:t>
            </a:r>
            <a:r>
              <a:rPr lang="en-US" sz="1200" b="1" baseline="0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 Learning Commons </a:t>
            </a:r>
            <a:r>
              <a:rPr lang="en-US" sz="1200" baseline="0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| </a:t>
            </a:r>
            <a:r>
              <a:rPr lang="en-US" sz="1200" i="1" baseline="0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Presentation Title</a:t>
            </a:r>
            <a:endParaRPr lang="en-US" sz="1200" i="1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642802" y="2050068"/>
            <a:ext cx="5738900" cy="240555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tx2"/>
                </a:solidFill>
                <a:latin typeface="Source Sans Pro" panose="020B0503030403020204" pitchFamily="34" charset="0"/>
              </a:defRPr>
            </a:lvl1pPr>
          </a:lstStyle>
          <a:p>
            <a:pPr marL="0" indent="0" algn="ctr">
              <a:buNone/>
            </a:pPr>
            <a:r>
              <a:rPr lang="en-US" sz="5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“</a:t>
            </a:r>
            <a:r>
              <a:rPr lang="en-US" sz="5400" i="1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This page can be used for quotes or pictures</a:t>
            </a:r>
            <a:r>
              <a:rPr lang="en-US" sz="5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”</a:t>
            </a:r>
            <a:endParaRPr lang="en-US" sz="5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39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642802" y="2050068"/>
            <a:ext cx="5738900" cy="240555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marL="0" indent="0" algn="ctr">
              <a:buNone/>
            </a:pPr>
            <a:r>
              <a:rPr lang="en-US" sz="5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“</a:t>
            </a:r>
            <a:r>
              <a:rPr lang="en-US" sz="5400" i="1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This page can be used for quotes or pictures</a:t>
            </a:r>
            <a:r>
              <a:rPr lang="en-US" sz="5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”</a:t>
            </a:r>
            <a:endParaRPr lang="en-US" sz="5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55172" y="6262008"/>
            <a:ext cx="5314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Source Sans Pro" panose="020B0503030403020204" pitchFamily="34" charset="0"/>
              </a:rPr>
              <a:t>Teaching &amp;</a:t>
            </a:r>
            <a:r>
              <a:rPr lang="en-US" sz="1200" b="1" baseline="0" dirty="0" smtClean="0">
                <a:solidFill>
                  <a:schemeClr val="bg1"/>
                </a:solidFill>
                <a:latin typeface="Source Sans Pro" panose="020B0503030403020204" pitchFamily="34" charset="0"/>
              </a:rPr>
              <a:t> Learning Commons </a:t>
            </a:r>
            <a:r>
              <a:rPr lang="en-US" sz="1200" baseline="0" dirty="0" smtClean="0">
                <a:solidFill>
                  <a:schemeClr val="bg1"/>
                </a:solidFill>
                <a:latin typeface="Source Sans Pro" panose="020B0503030403020204" pitchFamily="34" charset="0"/>
              </a:rPr>
              <a:t>| </a:t>
            </a:r>
            <a:r>
              <a:rPr lang="en-US" sz="1200" i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ource Sans Pro" panose="020B0503030403020204" pitchFamily="34" charset="0"/>
              </a:rPr>
              <a:t>Presentation Title</a:t>
            </a:r>
            <a:endParaRPr lang="en-US" sz="1200" i="1" dirty="0">
              <a:solidFill>
                <a:schemeClr val="accent1">
                  <a:lumMod val="60000"/>
                  <a:lumOff val="40000"/>
                </a:schemeClr>
              </a:solidFill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33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157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3" r:id="rId3"/>
    <p:sldLayoutId id="2147483663" r:id="rId4"/>
    <p:sldLayoutId id="2147483672" r:id="rId5"/>
    <p:sldLayoutId id="214748366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8.jf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eanna.takacs@kpu.ca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Universal Design for Learning:</a:t>
            </a:r>
            <a:br>
              <a:rPr lang="en-US" dirty="0" smtClean="0"/>
            </a:br>
            <a:r>
              <a:rPr lang="en-US" sz="2200" dirty="0" smtClean="0"/>
              <a:t>A </a:t>
            </a:r>
            <a:r>
              <a:rPr lang="en-US" sz="2200" dirty="0" smtClean="0"/>
              <a:t>PDEC</a:t>
            </a:r>
            <a:r>
              <a:rPr lang="en-US" sz="2200" dirty="0" smtClean="0"/>
              <a:t> </a:t>
            </a:r>
            <a:r>
              <a:rPr lang="en-US" sz="2200" dirty="0" smtClean="0"/>
              <a:t>Presentation</a:t>
            </a:r>
            <a:endParaRPr lang="en-US" sz="2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799" y="4459727"/>
            <a:ext cx="3580371" cy="2181217"/>
          </a:xfrm>
        </p:spPr>
        <p:txBody>
          <a:bodyPr/>
          <a:lstStyle/>
          <a:p>
            <a:r>
              <a:rPr lang="en-US" dirty="0" smtClean="0"/>
              <a:t>Seanna Takacs, PhD</a:t>
            </a:r>
          </a:p>
          <a:p>
            <a:r>
              <a:rPr lang="en-US" sz="1600" dirty="0" smtClean="0"/>
              <a:t>Educational Consultant</a:t>
            </a:r>
          </a:p>
          <a:p>
            <a:r>
              <a:rPr lang="en-US" sz="1600" dirty="0" smtClean="0"/>
              <a:t>Learning Specialist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1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05185979"/>
              </p:ext>
            </p:extLst>
          </p:nvPr>
        </p:nvGraphicFramePr>
        <p:xfrm>
          <a:off x="988291" y="1236728"/>
          <a:ext cx="6631709" cy="4111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to Start the Design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436" y="4334163"/>
            <a:ext cx="1154690" cy="115469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88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UDL QUICK WINS at KPU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6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Engagement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Students identify an aspect of the financial services sector that most interests them and describe how the learning outcomes of the course will serve to help them develop that interest.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928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Representation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Offer two versions of a final exam. Students choose the version, develop their answers and consult (once) with the instructor over </a:t>
            </a:r>
            <a:r>
              <a:rPr lang="en-US" dirty="0" smtClean="0"/>
              <a:t>answers </a:t>
            </a:r>
            <a:r>
              <a:rPr lang="en-US" dirty="0"/>
              <a:t>before final grading. </a:t>
            </a:r>
          </a:p>
        </p:txBody>
      </p:sp>
    </p:spTree>
    <p:extLst>
      <p:ext uri="{BB962C8B-B14F-4D97-AF65-F5344CB8AC3E}">
        <p14:creationId xmlns:p14="http://schemas.microsoft.com/office/powerpoint/2010/main" val="1434931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Action and Expression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Develop a sustainable menu, combining sustainability research, Instagram posts, and principles of food science.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444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Seanna Takacs, PhD</a:t>
            </a:r>
          </a:p>
          <a:p>
            <a:r>
              <a:rPr lang="en-US" dirty="0">
                <a:solidFill>
                  <a:srgbClr val="002060"/>
                </a:solidFill>
                <a:hlinkClick r:id="rId2"/>
              </a:rPr>
              <a:t>s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eanna.takacs@kpu.ca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604 599 2148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Would You Like to Leave With?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768" y="1838036"/>
            <a:ext cx="5490196" cy="3640238"/>
          </a:xfrm>
        </p:spPr>
      </p:pic>
    </p:spTree>
    <p:extLst>
      <p:ext uri="{BB962C8B-B14F-4D97-AF65-F5344CB8AC3E}">
        <p14:creationId xmlns:p14="http://schemas.microsoft.com/office/powerpoint/2010/main" val="308632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Me and Why UDL?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617515"/>
              </p:ext>
            </p:extLst>
          </p:nvPr>
        </p:nvGraphicFramePr>
        <p:xfrm>
          <a:off x="628651" y="2272145"/>
          <a:ext cx="6640368" cy="3573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5-Point Star 11"/>
          <p:cNvSpPr/>
          <p:nvPr/>
        </p:nvSpPr>
        <p:spPr>
          <a:xfrm>
            <a:off x="5449455" y="1094036"/>
            <a:ext cx="3491345" cy="3163927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94764" y="2401455"/>
            <a:ext cx="15101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UDL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8275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Blog Post Borrow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/>
              <a:t>The roots of UDL trace, in large part, back to neuroscience research (Reid Lyon, 1985; Meyer, Rose, &amp; Gordon, 2014) on students with learning disabilities for whom profound </a:t>
            </a:r>
            <a:r>
              <a:rPr lang="en-US" sz="1200" dirty="0" smtClean="0"/>
              <a:t>barriers to reading print meant </a:t>
            </a:r>
            <a:r>
              <a:rPr lang="en-US" sz="1200" dirty="0"/>
              <a:t>that the dominant means of conveying information (i.e., books) in school left approximately </a:t>
            </a:r>
            <a:r>
              <a:rPr lang="en-US" sz="1200" dirty="0">
                <a:solidFill>
                  <a:srgbClr val="FF0000"/>
                </a:solidFill>
              </a:rPr>
              <a:t>10%</a:t>
            </a:r>
            <a:r>
              <a:rPr lang="en-US" sz="1200" dirty="0"/>
              <a:t> of </a:t>
            </a:r>
            <a:r>
              <a:rPr lang="en-US" sz="1200" dirty="0" smtClean="0"/>
              <a:t>students </a:t>
            </a:r>
            <a:r>
              <a:rPr lang="en-US" sz="1200" dirty="0"/>
              <a:t>without access to the curriculum. As the research advanced, it roughly followed two veins of inquiry: there was interest in knowing more about the </a:t>
            </a:r>
            <a:r>
              <a:rPr lang="en-US" sz="1200" i="1" dirty="0">
                <a:solidFill>
                  <a:srgbClr val="FF0000"/>
                </a:solidFill>
              </a:rPr>
              <a:t>children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/>
              <a:t>whose brains learned differently (e.g., </a:t>
            </a:r>
            <a:r>
              <a:rPr lang="en-US" sz="1200" dirty="0" err="1"/>
              <a:t>Shaywitz</a:t>
            </a:r>
            <a:r>
              <a:rPr lang="en-US" sz="1200" dirty="0"/>
              <a:t>, 2003; Wolf, 2007) and interest in </a:t>
            </a:r>
            <a:r>
              <a:rPr lang="en-US" sz="1200" i="1" dirty="0">
                <a:solidFill>
                  <a:srgbClr val="FF0000"/>
                </a:solidFill>
              </a:rPr>
              <a:t>intervention</a:t>
            </a:r>
            <a:r>
              <a:rPr lang="en-US" sz="1200" dirty="0"/>
              <a:t> which in turn produced advocacy for change in educational practices, curriculum design and materials. </a:t>
            </a:r>
            <a:r>
              <a:rPr lang="en-US" sz="1200" dirty="0">
                <a:solidFill>
                  <a:srgbClr val="FF0000"/>
                </a:solidFill>
              </a:rPr>
              <a:t>Universal Design for Learning is part of the second vein</a:t>
            </a:r>
            <a:r>
              <a:rPr lang="en-US" sz="12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200" dirty="0"/>
              <a:t>Thus, the UDL framework is, at its foundation, a model that was designed to include children who had traditionally been excluded from instruction. UDL founders David Rose and Anne Meyer (Meyer, Rose, &amp; Gordon, 2014) emphasize the role of neuroscience research in showing that </a:t>
            </a:r>
            <a:r>
              <a:rPr lang="en-US" sz="1200" dirty="0">
                <a:solidFill>
                  <a:srgbClr val="FF0000"/>
                </a:solidFill>
              </a:rPr>
              <a:t>learning is not one thing but instead a composite that varies by task and in turn, support the idea that learning differs with experience</a:t>
            </a:r>
            <a:r>
              <a:rPr lang="en-US" sz="1200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lowchart: Punched Tape 3"/>
          <p:cNvSpPr/>
          <p:nvPr/>
        </p:nvSpPr>
        <p:spPr>
          <a:xfrm>
            <a:off x="1237673" y="2613891"/>
            <a:ext cx="6668654" cy="2096654"/>
          </a:xfrm>
          <a:prstGeom prst="flowChartPunchedTap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27200" y="3260436"/>
            <a:ext cx="60498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TLDR</a:t>
            </a:r>
            <a:r>
              <a:rPr lang="en-US" dirty="0" smtClean="0"/>
              <a:t>: design curricula with flexibility to include the kids with LD which actually helps everyone </a:t>
            </a:r>
            <a:r>
              <a:rPr lang="en-US" sz="1400" dirty="0" smtClean="0"/>
              <a:t>(because learning is much more nuanced than we thought).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4920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Science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Reading and Language Acquisition</a:t>
            </a:r>
          </a:p>
          <a:p>
            <a:r>
              <a:rPr lang="en-US" sz="2000" dirty="0" smtClean="0"/>
              <a:t>Expertise</a:t>
            </a:r>
          </a:p>
          <a:p>
            <a:r>
              <a:rPr lang="en-US" sz="2000" dirty="0" smtClean="0"/>
              <a:t>Social Learning Theory</a:t>
            </a:r>
          </a:p>
          <a:p>
            <a:r>
              <a:rPr lang="en-US" sz="2000" dirty="0" smtClean="0"/>
              <a:t>Motivation</a:t>
            </a:r>
          </a:p>
          <a:p>
            <a:r>
              <a:rPr lang="en-US" sz="2000" dirty="0" smtClean="0"/>
              <a:t>Higher Order Thinking</a:t>
            </a:r>
          </a:p>
          <a:p>
            <a:r>
              <a:rPr lang="en-US" sz="2000" dirty="0" smtClean="0"/>
              <a:t>Deep Learning</a:t>
            </a:r>
          </a:p>
          <a:p>
            <a:r>
              <a:rPr lang="en-US" sz="2000" dirty="0" smtClean="0"/>
              <a:t>Metacognition</a:t>
            </a:r>
          </a:p>
          <a:p>
            <a:endParaRPr lang="en-US" sz="2000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BECOMING AN EXPERT LEARNER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02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5016"/>
            <a:ext cx="7886700" cy="8771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047" y="526474"/>
            <a:ext cx="7559244" cy="514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11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UDL Focuses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Teaching to the margins</a:t>
            </a:r>
          </a:p>
          <a:p>
            <a:r>
              <a:rPr lang="en-US" dirty="0" smtClean="0"/>
              <a:t>Creating expert learners</a:t>
            </a:r>
          </a:p>
          <a:p>
            <a:r>
              <a:rPr lang="en-US" dirty="0" smtClean="0"/>
              <a:t>Proactive vs reactive</a:t>
            </a:r>
          </a:p>
          <a:p>
            <a:r>
              <a:rPr lang="en-US" dirty="0" smtClean="0"/>
              <a:t>Enabling access</a:t>
            </a:r>
          </a:p>
          <a:p>
            <a:r>
              <a:rPr lang="en-US" dirty="0" smtClean="0"/>
              <a:t>Providing flexibility in getting to learning outcomes</a:t>
            </a:r>
          </a:p>
          <a:p>
            <a:r>
              <a:rPr lang="en-US" dirty="0" smtClean="0"/>
              <a:t>Explicitly addressing expectations and structure</a:t>
            </a:r>
          </a:p>
          <a:p>
            <a:r>
              <a:rPr lang="en-US" dirty="0" smtClean="0"/>
              <a:t>Frequent, varied 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59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Scrubbing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/>
              <a:t>Do I assume my students want to be in </a:t>
            </a:r>
            <a:r>
              <a:rPr lang="en-US" sz="1600" dirty="0" smtClean="0"/>
              <a:t>university</a:t>
            </a:r>
            <a:endParaRPr lang="en-US" sz="1600" dirty="0"/>
          </a:p>
          <a:p>
            <a:pPr lvl="0"/>
            <a:r>
              <a:rPr lang="en-US" sz="1600" dirty="0"/>
              <a:t>Do I assume students want to study </a:t>
            </a:r>
          </a:p>
          <a:p>
            <a:pPr lvl="0"/>
            <a:r>
              <a:rPr lang="en-US" sz="1600" dirty="0" smtClean="0"/>
              <a:t>Do </a:t>
            </a:r>
            <a:r>
              <a:rPr lang="en-US" sz="1600" dirty="0"/>
              <a:t>I assume all students all have internet access at home</a:t>
            </a:r>
          </a:p>
          <a:p>
            <a:pPr lvl="0"/>
            <a:r>
              <a:rPr lang="en-US" sz="1600" dirty="0" smtClean="0"/>
              <a:t>Do </a:t>
            </a:r>
            <a:r>
              <a:rPr lang="en-US" sz="1600" dirty="0"/>
              <a:t>I assume all students have financial </a:t>
            </a:r>
            <a:r>
              <a:rPr lang="en-US" sz="1600" dirty="0" smtClean="0"/>
              <a:t>resources</a:t>
            </a:r>
          </a:p>
          <a:p>
            <a:pPr lvl="0"/>
            <a:r>
              <a:rPr lang="en-US" sz="1600" dirty="0" smtClean="0"/>
              <a:t>Do I assume all students have textbooks</a:t>
            </a:r>
            <a:endParaRPr lang="en-US" sz="1600" dirty="0"/>
          </a:p>
          <a:p>
            <a:pPr lvl="0"/>
            <a:r>
              <a:rPr lang="en-US" sz="1600" dirty="0" smtClean="0"/>
              <a:t>Do </a:t>
            </a:r>
            <a:r>
              <a:rPr lang="en-US" sz="1600" dirty="0"/>
              <a:t>I assume all students to be able to talk in a small group? In the large group?</a:t>
            </a:r>
          </a:p>
          <a:p>
            <a:pPr lvl="0"/>
            <a:r>
              <a:rPr lang="en-US" sz="1600" dirty="0" smtClean="0"/>
              <a:t>Do </a:t>
            </a:r>
            <a:r>
              <a:rPr lang="en-US" sz="1600" dirty="0"/>
              <a:t>I assume students </a:t>
            </a:r>
            <a:r>
              <a:rPr lang="en-US" sz="1600" dirty="0" smtClean="0"/>
              <a:t>are </a:t>
            </a:r>
            <a:r>
              <a:rPr lang="en-US" sz="1600" dirty="0"/>
              <a:t>able to arrange to meet with other students outside of class</a:t>
            </a:r>
          </a:p>
          <a:p>
            <a:pPr lvl="0"/>
            <a:r>
              <a:rPr lang="en-US" sz="1600" dirty="0"/>
              <a:t>Do I assume students will share personal opinions, ideas, thoughts, feelings in class</a:t>
            </a:r>
          </a:p>
          <a:p>
            <a:pPr lvl="0"/>
            <a:r>
              <a:rPr lang="en-US" sz="1600" dirty="0" smtClean="0"/>
              <a:t>Do </a:t>
            </a:r>
            <a:r>
              <a:rPr lang="en-US" sz="1600" dirty="0"/>
              <a:t>I assume students who have a disability will tell me</a:t>
            </a:r>
          </a:p>
          <a:p>
            <a:pPr lvl="0"/>
            <a:r>
              <a:rPr lang="en-US" sz="1600" dirty="0" smtClean="0"/>
              <a:t>Do </a:t>
            </a:r>
            <a:r>
              <a:rPr lang="en-US" sz="1600" dirty="0"/>
              <a:t>I assume students who doodle and draw are not paying </a:t>
            </a:r>
            <a:r>
              <a:rPr lang="en-US" sz="1600" dirty="0" smtClean="0"/>
              <a:t>attention</a:t>
            </a:r>
          </a:p>
          <a:p>
            <a:pPr lvl="0"/>
            <a:r>
              <a:rPr lang="en-US" sz="1600" dirty="0" smtClean="0"/>
              <a:t>Do I assume a particular level of reading/comprehension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06530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UDL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practice</a:t>
            </a:r>
          </a:p>
          <a:p>
            <a:r>
              <a:rPr lang="en-US" dirty="0" smtClean="0"/>
              <a:t>A discipline</a:t>
            </a:r>
          </a:p>
          <a:p>
            <a:r>
              <a:rPr lang="en-US" dirty="0" smtClean="0"/>
              <a:t>A perspective</a:t>
            </a:r>
          </a:p>
          <a:p>
            <a:r>
              <a:rPr lang="en-US" dirty="0" smtClean="0"/>
              <a:t>An outlook</a:t>
            </a:r>
          </a:p>
          <a:p>
            <a:r>
              <a:rPr lang="en-US" dirty="0" smtClean="0"/>
              <a:t>A verb*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55" y="920872"/>
            <a:ext cx="4424218" cy="4424218"/>
          </a:xfrm>
          <a:prstGeom prst="rect">
            <a:avLst/>
          </a:prstGeom>
        </p:spPr>
      </p:pic>
      <p:sp>
        <p:nvSpPr>
          <p:cNvPr id="5" name="Double Wave 4"/>
          <p:cNvSpPr/>
          <p:nvPr/>
        </p:nvSpPr>
        <p:spPr>
          <a:xfrm>
            <a:off x="748146" y="4479636"/>
            <a:ext cx="4535054" cy="1430483"/>
          </a:xfrm>
          <a:prstGeom prst="doubleWave">
            <a:avLst>
              <a:gd name="adj1" fmla="val 6250"/>
              <a:gd name="adj2" fmla="val -20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88290" y="4959927"/>
            <a:ext cx="4045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*“I’m </a:t>
            </a:r>
            <a:r>
              <a:rPr lang="en-US" sz="2000" dirty="0" err="1" smtClean="0"/>
              <a:t>UDLing</a:t>
            </a:r>
            <a:r>
              <a:rPr lang="en-US" sz="2000" dirty="0" smtClean="0"/>
              <a:t> my course activities.”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991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333F48"/>
      </a:dk2>
      <a:lt2>
        <a:srgbClr val="D9D9D6"/>
      </a:lt2>
      <a:accent1>
        <a:srgbClr val="77C5D5"/>
      </a:accent1>
      <a:accent2>
        <a:srgbClr val="862633"/>
      </a:accent2>
      <a:accent3>
        <a:srgbClr val="333F48"/>
      </a:accent3>
      <a:accent4>
        <a:srgbClr val="77C5D5"/>
      </a:accent4>
      <a:accent5>
        <a:srgbClr val="4472C4"/>
      </a:accent5>
      <a:accent6>
        <a:srgbClr val="862633"/>
      </a:accent6>
      <a:hlink>
        <a:srgbClr val="862633"/>
      </a:hlink>
      <a:folHlink>
        <a:srgbClr val="D2617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68A4C45A84D4A94056F9981DCF5C0" ma:contentTypeVersion="7" ma:contentTypeDescription="Create a new document." ma:contentTypeScope="" ma:versionID="fd08796bc4e062215171755a1bac6e28">
  <xsd:schema xmlns:xsd="http://www.w3.org/2001/XMLSchema" xmlns:xs="http://www.w3.org/2001/XMLSchema" xmlns:p="http://schemas.microsoft.com/office/2006/metadata/properties" xmlns:ns3="1a146a1c-496d-4a1e-89b3-5d9418a00fba" xmlns:ns4="3bf84323-6f29-4d34-b982-4523314c7c8f" targetNamespace="http://schemas.microsoft.com/office/2006/metadata/properties" ma:root="true" ma:fieldsID="e5d4123b22d7d9aba1fdfc8560e2a845" ns3:_="" ns4:_="">
    <xsd:import namespace="1a146a1c-496d-4a1e-89b3-5d9418a00fba"/>
    <xsd:import namespace="3bf84323-6f29-4d34-b982-4523314c7c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46a1c-496d-4a1e-89b3-5d9418a00f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84323-6f29-4d34-b982-4523314c7c8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930F29-72C2-40F9-A56A-B5A0E5A233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146a1c-496d-4a1e-89b3-5d9418a00fba"/>
    <ds:schemaRef ds:uri="3bf84323-6f29-4d34-b982-4523314c7c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9148CD-8968-49C3-94AF-A74B79E53D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D0440D-1F6C-49A4-9748-9D58E0C6A038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1a146a1c-496d-4a1e-89b3-5d9418a00fba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3bf84323-6f29-4d34-b982-4523314c7c8f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</TotalTime>
  <Words>587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Source Sans Pro</vt:lpstr>
      <vt:lpstr>Office Theme</vt:lpstr>
      <vt:lpstr>Universal Design for Learning: A PDEC Presentation</vt:lpstr>
      <vt:lpstr>What Would You Like to Leave With?</vt:lpstr>
      <vt:lpstr>Why Me and Why UDL?</vt:lpstr>
      <vt:lpstr>Blog Post Borrow</vt:lpstr>
      <vt:lpstr>Learning Science </vt:lpstr>
      <vt:lpstr>PowerPoint Presentation</vt:lpstr>
      <vt:lpstr>UDL Focuses On</vt:lpstr>
      <vt:lpstr>Scrubbing Assumptions</vt:lpstr>
      <vt:lpstr>UDL is</vt:lpstr>
      <vt:lpstr>Where to Start the Design</vt:lpstr>
      <vt:lpstr>UDL QUICK WINS at KPU</vt:lpstr>
      <vt:lpstr>Engagement</vt:lpstr>
      <vt:lpstr>Representation</vt:lpstr>
      <vt:lpstr>Action and Expression</vt:lpstr>
      <vt:lpstr>Thank you!</vt:lpstr>
    </vt:vector>
  </TitlesOfParts>
  <Company>KPU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Leung</dc:creator>
  <cp:lastModifiedBy>Seanna Takacs</cp:lastModifiedBy>
  <cp:revision>76</cp:revision>
  <dcterms:created xsi:type="dcterms:W3CDTF">2019-07-08T18:36:24Z</dcterms:created>
  <dcterms:modified xsi:type="dcterms:W3CDTF">2019-10-24T20:47:53Z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0x01010093E68A4C45A84D4A94056F9981DCF5C0</vt:lpwstr>
  </property>
</Properties>
</file>